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8" r:id="rId3"/>
  </p:sldMasterIdLst>
  <p:notesMasterIdLst>
    <p:notesMasterId r:id="rId16"/>
  </p:notesMasterIdLst>
  <p:sldIdLst>
    <p:sldId id="256" r:id="rId4"/>
    <p:sldId id="328" r:id="rId5"/>
    <p:sldId id="329" r:id="rId6"/>
    <p:sldId id="327" r:id="rId7"/>
    <p:sldId id="259" r:id="rId8"/>
    <p:sldId id="309" r:id="rId9"/>
    <p:sldId id="317" r:id="rId10"/>
    <p:sldId id="304" r:id="rId11"/>
    <p:sldId id="320" r:id="rId12"/>
    <p:sldId id="326" r:id="rId13"/>
    <p:sldId id="319" r:id="rId14"/>
    <p:sldId id="31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9531D9-F7C1-993D-DA3D-E41305B6A43F}" v="21" dt="2024-05-10T12:19:52.7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71D061-D2F0-4950-A563-EB12915441D2}" type="datetimeFigureOut">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BF80D9-2A3D-4457-BAAD-CECEB1E32118}" type="slidenum">
              <a:t>‹#›</a:t>
            </a:fld>
            <a:endParaRPr lang="en-US"/>
          </a:p>
        </p:txBody>
      </p:sp>
    </p:spTree>
    <p:extLst>
      <p:ext uri="{BB962C8B-B14F-4D97-AF65-F5344CB8AC3E}">
        <p14:creationId xmlns:p14="http://schemas.microsoft.com/office/powerpoint/2010/main" val="3071892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Can cloud our judgement...enthusiastic optimism....we want something to be better than it actually is</a:t>
            </a:r>
          </a:p>
        </p:txBody>
      </p:sp>
      <p:sp>
        <p:nvSpPr>
          <p:cNvPr id="4" name="Slide Number Placeholder 3"/>
          <p:cNvSpPr>
            <a:spLocks noGrp="1"/>
          </p:cNvSpPr>
          <p:nvPr>
            <p:ph type="sldNum" sz="quarter" idx="5"/>
          </p:nvPr>
        </p:nvSpPr>
        <p:spPr/>
        <p:txBody>
          <a:bodyPr/>
          <a:lstStyle/>
          <a:p>
            <a:fld id="{7CEF71DC-9DF6-4560-9A82-B48CC91E3535}" type="slidenum">
              <a:t>5</a:t>
            </a:fld>
            <a:endParaRPr lang="en-US"/>
          </a:p>
        </p:txBody>
      </p:sp>
    </p:spTree>
    <p:extLst>
      <p:ext uri="{BB962C8B-B14F-4D97-AF65-F5344CB8AC3E}">
        <p14:creationId xmlns:p14="http://schemas.microsoft.com/office/powerpoint/2010/main" val="3621401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E7B3ECAD-86EA-4D2B-95DF-2A0486EA1E95}" type="slidenum">
              <a:rPr lang="en-IE" smtClean="0"/>
              <a:t>6</a:t>
            </a:fld>
            <a:endParaRPr lang="en-IE"/>
          </a:p>
        </p:txBody>
      </p:sp>
    </p:spTree>
    <p:extLst>
      <p:ext uri="{BB962C8B-B14F-4D97-AF65-F5344CB8AC3E}">
        <p14:creationId xmlns:p14="http://schemas.microsoft.com/office/powerpoint/2010/main" val="3036374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110000"/>
              </a:lnSpc>
              <a:spcBef>
                <a:spcPts val="500"/>
              </a:spcBef>
              <a:buFont typeface="Arial,Sans-Serif"/>
              <a:buChar char="•"/>
            </a:pPr>
            <a:r>
              <a:rPr lang="en-IE"/>
              <a:t>Clear examples of copyright breaches, hate-speech, abusive images, biased datasets, privacy breaches</a:t>
            </a:r>
            <a:endParaRPr lang="en-US"/>
          </a:p>
          <a:p>
            <a:pPr marL="628650" lvl="1" indent="-171450">
              <a:lnSpc>
                <a:spcPct val="110000"/>
              </a:lnSpc>
              <a:spcBef>
                <a:spcPts val="500"/>
              </a:spcBef>
              <a:buFont typeface="Arial,Sans-Serif"/>
              <a:buChar char="•"/>
            </a:pPr>
            <a:r>
              <a:rPr lang="en-IE"/>
              <a:t>Cheap labour used to screen hate materials, label content, refine responses</a:t>
            </a:r>
            <a:endParaRPr lang="en-US"/>
          </a:p>
          <a:p>
            <a:pPr marL="628650" lvl="1" indent="-171450">
              <a:lnSpc>
                <a:spcPct val="110000"/>
              </a:lnSpc>
              <a:spcBef>
                <a:spcPts val="500"/>
              </a:spcBef>
              <a:buFont typeface="Arial,Sans-Serif"/>
              <a:buChar char="•"/>
            </a:pPr>
            <a:endParaRPr lang="en-IE"/>
          </a:p>
          <a:p>
            <a:pPr marL="628650" lvl="1" indent="-171450">
              <a:lnSpc>
                <a:spcPct val="110000"/>
              </a:lnSpc>
              <a:spcBef>
                <a:spcPts val="500"/>
              </a:spcBef>
              <a:buFont typeface="Arial,Sans-Serif"/>
              <a:buChar char="•"/>
            </a:pPr>
            <a:r>
              <a:rPr lang="en-IE"/>
              <a:t>World supply of GPUs</a:t>
            </a:r>
            <a:endParaRPr lang="en-US"/>
          </a:p>
          <a:p>
            <a:pPr marL="628650" lvl="1" indent="-171450">
              <a:lnSpc>
                <a:spcPct val="110000"/>
              </a:lnSpc>
              <a:spcBef>
                <a:spcPts val="500"/>
              </a:spcBef>
              <a:buFont typeface="Arial,Sans-Serif"/>
              <a:buChar char="•"/>
            </a:pPr>
            <a:r>
              <a:rPr lang="en-IE"/>
              <a:t>Energy and cooling water demands</a:t>
            </a:r>
            <a:endParaRPr lang="en-US"/>
          </a:p>
          <a:p>
            <a:pPr marL="628650" lvl="1" indent="-171450">
              <a:lnSpc>
                <a:spcPct val="110000"/>
              </a:lnSpc>
              <a:spcBef>
                <a:spcPts val="500"/>
              </a:spcBef>
              <a:buFont typeface="Arial,Sans-Serif"/>
              <a:buChar char="•"/>
            </a:pPr>
            <a:r>
              <a:rPr lang="en-IE"/>
              <a:t>Placing AI research in hands only of a few large corporations</a:t>
            </a:r>
            <a:endParaRPr lang="en-US"/>
          </a:p>
          <a:p>
            <a:pPr marL="628650" lvl="1" indent="-171450">
              <a:lnSpc>
                <a:spcPct val="110000"/>
              </a:lnSpc>
              <a:spcBef>
                <a:spcPts val="500"/>
              </a:spcBef>
              <a:buFont typeface="Arial,Sans-Serif"/>
              <a:buChar char="•"/>
            </a:pPr>
            <a:r>
              <a:rPr lang="en-IE"/>
              <a:t>Equity of access and equality?</a:t>
            </a:r>
          </a:p>
          <a:p>
            <a:pPr marL="628650" lvl="1" indent="-171450">
              <a:lnSpc>
                <a:spcPct val="110000"/>
              </a:lnSpc>
              <a:spcBef>
                <a:spcPts val="500"/>
              </a:spcBef>
              <a:buFont typeface="Arial,Sans-Serif"/>
              <a:buChar char="•"/>
            </a:pPr>
            <a:endParaRPr lang="en-IE"/>
          </a:p>
          <a:p>
            <a:pPr marL="628650" lvl="1" indent="-171450">
              <a:lnSpc>
                <a:spcPct val="110000"/>
              </a:lnSpc>
              <a:spcBef>
                <a:spcPts val="500"/>
              </a:spcBef>
              <a:buFont typeface="Arial,Sans-Serif"/>
              <a:buChar char="•"/>
            </a:pPr>
            <a:endParaRPr lang="en-IE"/>
          </a:p>
          <a:p>
            <a:pPr marL="628650" lvl="1" indent="-171450">
              <a:lnSpc>
                <a:spcPct val="110000"/>
              </a:lnSpc>
              <a:spcBef>
                <a:spcPts val="500"/>
              </a:spcBef>
              <a:buFont typeface="Arial,Sans-Serif"/>
              <a:buChar char="•"/>
            </a:pPr>
            <a:r>
              <a:rPr lang="en-IE"/>
              <a:t>What level of trust, accuracy, balance? </a:t>
            </a:r>
            <a:endParaRPr lang="en-US"/>
          </a:p>
          <a:p>
            <a:pPr marL="628650" lvl="1" indent="-171450">
              <a:lnSpc>
                <a:spcPct val="110000"/>
              </a:lnSpc>
              <a:spcBef>
                <a:spcPts val="500"/>
              </a:spcBef>
              <a:buFont typeface="Arial,Sans-Serif"/>
              <a:buChar char="•"/>
            </a:pPr>
            <a:r>
              <a:rPr lang="en-IE"/>
              <a:t>High risk when embedding into other systems?</a:t>
            </a:r>
            <a:endParaRPr lang="en-US"/>
          </a:p>
          <a:p>
            <a:pPr marL="628650" lvl="1" indent="-171450">
              <a:lnSpc>
                <a:spcPct val="110000"/>
              </a:lnSpc>
              <a:spcBef>
                <a:spcPts val="500"/>
              </a:spcBef>
              <a:buFont typeface="Arial,Sans-Serif"/>
              <a:buChar char="•"/>
            </a:pPr>
            <a:r>
              <a:rPr lang="en-IE"/>
              <a:t>Often, a simple search is far superior to using AI tool for information gathering</a:t>
            </a:r>
          </a:p>
          <a:p>
            <a:pPr marL="628650" lvl="1" indent="-171450">
              <a:lnSpc>
                <a:spcPct val="110000"/>
              </a:lnSpc>
              <a:spcBef>
                <a:spcPts val="500"/>
              </a:spcBef>
              <a:buFont typeface="Arial,Sans-Serif"/>
              <a:buChar char="•"/>
            </a:pPr>
            <a:endParaRPr lang="en-IE"/>
          </a:p>
          <a:p>
            <a:pPr marL="628650" lvl="1" indent="-171450">
              <a:lnSpc>
                <a:spcPct val="110000"/>
              </a:lnSpc>
              <a:spcBef>
                <a:spcPts val="500"/>
              </a:spcBef>
              <a:buFont typeface="Arial,Sans-Serif"/>
              <a:buChar char="•"/>
            </a:pPr>
            <a:endParaRPr lang="en-IE"/>
          </a:p>
          <a:p>
            <a:pPr marL="628650" lvl="1" indent="-171450">
              <a:lnSpc>
                <a:spcPct val="110000"/>
              </a:lnSpc>
              <a:spcBef>
                <a:spcPts val="500"/>
              </a:spcBef>
              <a:buFont typeface="Arial,Sans-Serif"/>
              <a:buChar char="•"/>
            </a:pPr>
            <a:r>
              <a:rPr lang="en-IE"/>
              <a:t>Misinformation</a:t>
            </a:r>
            <a:endParaRPr lang="en-US"/>
          </a:p>
          <a:p>
            <a:pPr marL="628650" lvl="1" indent="-171450">
              <a:lnSpc>
                <a:spcPct val="110000"/>
              </a:lnSpc>
              <a:spcBef>
                <a:spcPts val="500"/>
              </a:spcBef>
              <a:buFont typeface="Arial,Sans-Serif"/>
              <a:buChar char="•"/>
            </a:pPr>
            <a:r>
              <a:rPr lang="en-IE"/>
              <a:t>Fraud, identity theft, etc </a:t>
            </a:r>
            <a:endParaRPr lang="en-US"/>
          </a:p>
          <a:p>
            <a:endParaRPr lang="en-IE"/>
          </a:p>
          <a:p>
            <a:endParaRPr lang="en-US">
              <a:cs typeface="Calibri"/>
            </a:endParaRPr>
          </a:p>
        </p:txBody>
      </p:sp>
      <p:sp>
        <p:nvSpPr>
          <p:cNvPr id="4" name="Slide Number Placeholder 3"/>
          <p:cNvSpPr>
            <a:spLocks noGrp="1"/>
          </p:cNvSpPr>
          <p:nvPr>
            <p:ph type="sldNum" sz="quarter" idx="5"/>
          </p:nvPr>
        </p:nvSpPr>
        <p:spPr/>
        <p:txBody>
          <a:bodyPr/>
          <a:lstStyle/>
          <a:p>
            <a:fld id="{7CEF71DC-9DF6-4560-9A82-B48CC91E3535}" type="slidenum">
              <a:rPr lang="en-US"/>
              <a:t>7</a:t>
            </a:fld>
            <a:endParaRPr lang="en-US"/>
          </a:p>
        </p:txBody>
      </p:sp>
    </p:spTree>
    <p:extLst>
      <p:ext uri="{BB962C8B-B14F-4D97-AF65-F5344CB8AC3E}">
        <p14:creationId xmlns:p14="http://schemas.microsoft.com/office/powerpoint/2010/main" val="724260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6A15-6E39-4FFA-B5DC-89EB633E6DC2}"/>
              </a:ext>
            </a:extLst>
          </p:cNvPr>
          <p:cNvSpPr>
            <a:spLocks noGrp="1"/>
          </p:cNvSpPr>
          <p:nvPr>
            <p:ph type="ctrTitle"/>
          </p:nvPr>
        </p:nvSpPr>
        <p:spPr>
          <a:xfrm>
            <a:off x="1638300" y="1371600"/>
            <a:ext cx="8127574" cy="2736443"/>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9A169311-3201-45EC-B973-82EC27DA529A}"/>
              </a:ext>
            </a:extLst>
          </p:cNvPr>
          <p:cNvSpPr>
            <a:spLocks noGrp="1"/>
          </p:cNvSpPr>
          <p:nvPr>
            <p:ph type="subTitle" idx="1"/>
          </p:nvPr>
        </p:nvSpPr>
        <p:spPr>
          <a:xfrm>
            <a:off x="1638300" y="4299358"/>
            <a:ext cx="8127574" cy="1187042"/>
          </a:xfrm>
        </p:spPr>
        <p:txBody>
          <a:bodyPr>
            <a:normAutofit/>
          </a:bodyPr>
          <a:lstStyle>
            <a:lvl1pPr marL="0" indent="0" algn="l">
              <a:buNone/>
              <a:defRPr sz="1800" cap="all"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29AE4B9-EDEF-4A2C-B464-332C5C624F1D}"/>
              </a:ext>
            </a:extLst>
          </p:cNvPr>
          <p:cNvSpPr>
            <a:spLocks noGrp="1"/>
          </p:cNvSpPr>
          <p:nvPr>
            <p:ph type="dt" sz="half" idx="10"/>
          </p:nvPr>
        </p:nvSpPr>
        <p:spPr/>
        <p:txBody>
          <a:bodyPr/>
          <a:lstStyle/>
          <a:p>
            <a:fld id="{B6D41BCC-AD73-4203-A5A6-E62EB28B0FE6}" type="datetimeFigureOut">
              <a:rPr lang="en-US" smtClean="0"/>
              <a:t>12/10/2025</a:t>
            </a:fld>
            <a:endParaRPr lang="en-US"/>
          </a:p>
        </p:txBody>
      </p:sp>
      <p:sp>
        <p:nvSpPr>
          <p:cNvPr id="5" name="Footer Placeholder 4">
            <a:extLst>
              <a:ext uri="{FF2B5EF4-FFF2-40B4-BE49-F238E27FC236}">
                <a16:creationId xmlns:a16="http://schemas.microsoft.com/office/drawing/2014/main" id="{62B4C951-4861-4549-8E72-CEECA89E4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E1401-5637-41BC-AC21-891056450A28}"/>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249263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D0E6-AD36-493C-9DC3-5ACC2059EC93}"/>
              </a:ext>
            </a:extLst>
          </p:cNvPr>
          <p:cNvSpPr>
            <a:spLocks noGrp="1"/>
          </p:cNvSpPr>
          <p:nvPr>
            <p:ph type="title"/>
          </p:nvPr>
        </p:nvSpPr>
        <p:spPr>
          <a:xfrm>
            <a:off x="1638299" y="685800"/>
            <a:ext cx="8915402" cy="137160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0B8558-FA83-4F6C-A6D1-2DF9D3F74BD6}"/>
              </a:ext>
            </a:extLst>
          </p:cNvPr>
          <p:cNvSpPr>
            <a:spLocks noGrp="1"/>
          </p:cNvSpPr>
          <p:nvPr>
            <p:ph type="body" orient="vert" idx="1"/>
          </p:nvPr>
        </p:nvSpPr>
        <p:spPr>
          <a:xfrm>
            <a:off x="1638299" y="2057399"/>
            <a:ext cx="8915401" cy="41148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6DE619-0CC6-4480-ABDE-277D36BDFCBB}"/>
              </a:ext>
            </a:extLst>
          </p:cNvPr>
          <p:cNvSpPr>
            <a:spLocks noGrp="1"/>
          </p:cNvSpPr>
          <p:nvPr>
            <p:ph type="dt" sz="half" idx="10"/>
          </p:nvPr>
        </p:nvSpPr>
        <p:spPr/>
        <p:txBody>
          <a:bodyPr/>
          <a:lstStyle/>
          <a:p>
            <a:fld id="{B6D41BCC-AD73-4203-A5A6-E62EB28B0FE6}" type="datetimeFigureOut">
              <a:rPr lang="en-US" smtClean="0"/>
              <a:t>12/10/2025</a:t>
            </a:fld>
            <a:endParaRPr lang="en-US"/>
          </a:p>
        </p:txBody>
      </p:sp>
      <p:sp>
        <p:nvSpPr>
          <p:cNvPr id="5" name="Footer Placeholder 4">
            <a:extLst>
              <a:ext uri="{FF2B5EF4-FFF2-40B4-BE49-F238E27FC236}">
                <a16:creationId xmlns:a16="http://schemas.microsoft.com/office/drawing/2014/main" id="{140791E6-BE35-4ECA-8AD1-E8EC09B85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94606-B928-42D6-85CC-9576F60E3B5C}"/>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99336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18D8A-5002-491C-922A-E9624E2DB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5882C6-2BE9-4E25-B8BB-A2346A2B0B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BEFF9-B3BC-4C07-BF6C-2E3C91B54B78}"/>
              </a:ext>
            </a:extLst>
          </p:cNvPr>
          <p:cNvSpPr>
            <a:spLocks noGrp="1"/>
          </p:cNvSpPr>
          <p:nvPr>
            <p:ph type="dt" sz="half" idx="10"/>
          </p:nvPr>
        </p:nvSpPr>
        <p:spPr/>
        <p:txBody>
          <a:bodyPr/>
          <a:lstStyle/>
          <a:p>
            <a:fld id="{B6D41BCC-AD73-4203-A5A6-E62EB28B0FE6}" type="datetimeFigureOut">
              <a:rPr lang="en-US" smtClean="0"/>
              <a:t>12/10/2025</a:t>
            </a:fld>
            <a:endParaRPr lang="en-US"/>
          </a:p>
        </p:txBody>
      </p:sp>
      <p:sp>
        <p:nvSpPr>
          <p:cNvPr id="5" name="Footer Placeholder 4">
            <a:extLst>
              <a:ext uri="{FF2B5EF4-FFF2-40B4-BE49-F238E27FC236}">
                <a16:creationId xmlns:a16="http://schemas.microsoft.com/office/drawing/2014/main" id="{CE0F4CF6-CDF1-4AFD-8319-71FD4FED4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1A026-57F4-47F7-B4F0-E0D48E01268E}"/>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10486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12/10/2025</a:t>
            </a:fld>
            <a:endParaRPr lang="en-US"/>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681211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A4ED5C-5A53-433E-8A55-46F54CE81DA5}" type="datetime1">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3164105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12/10/2025</a:t>
            </a:fld>
            <a:endParaRPr lang="en-US"/>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7119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AB71B9-2624-4F21-93EE-35A78B1A0DAD}" type="datetime1">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541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D37C2A-BE2E-4840-A907-3254E2916C96}" type="datetime1">
              <a:rPr lang="en-US" smtClean="0"/>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724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5CD215-1C45-48A0-8534-39FFE8A7C95A}" type="datetime1">
              <a:rPr lang="en-US" smtClean="0"/>
              <a:t>12/10/2025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770200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12/10/2025</a:t>
            </a:fld>
            <a:endParaRPr lang="en-US"/>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4084836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12/10/2025</a:t>
            </a:fld>
            <a:endParaRPr lang="en-US"/>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2773442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3747-9ADB-4FCC-89CE-6E84D1347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AEC9C6-5D7D-4249-8820-D4C99D0AE82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1F35F7-46A1-40A9-ACD7-C4923992674A}"/>
              </a:ext>
            </a:extLst>
          </p:cNvPr>
          <p:cNvSpPr>
            <a:spLocks noGrp="1"/>
          </p:cNvSpPr>
          <p:nvPr>
            <p:ph type="dt" sz="half" idx="10"/>
          </p:nvPr>
        </p:nvSpPr>
        <p:spPr/>
        <p:txBody>
          <a:bodyPr/>
          <a:lstStyle/>
          <a:p>
            <a:fld id="{B6D41BCC-AD73-4203-A5A6-E62EB28B0FE6}" type="datetimeFigureOut">
              <a:rPr lang="en-US" smtClean="0"/>
              <a:t>12/10/2025</a:t>
            </a:fld>
            <a:endParaRPr lang="en-US"/>
          </a:p>
        </p:txBody>
      </p:sp>
      <p:sp>
        <p:nvSpPr>
          <p:cNvPr id="5" name="Footer Placeholder 4">
            <a:extLst>
              <a:ext uri="{FF2B5EF4-FFF2-40B4-BE49-F238E27FC236}">
                <a16:creationId xmlns:a16="http://schemas.microsoft.com/office/drawing/2014/main" id="{FA345637-B780-4999-A87D-0039BC5A9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9777F-E471-4CC5-B27B-137CB061E28E}"/>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615180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12/10/2025</a:t>
            </a:fld>
            <a:endParaRPr lang="en-US"/>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a:p>
        </p:txBody>
      </p:sp>
    </p:spTree>
    <p:extLst>
      <p:ext uri="{BB962C8B-B14F-4D97-AF65-F5344CB8AC3E}">
        <p14:creationId xmlns:p14="http://schemas.microsoft.com/office/powerpoint/2010/main" val="2070449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1BC61-5547-4A60-8DA1-6699760D9972}" type="datetime1">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2588247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12/10/2025</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617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12/10/2025</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816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12/10/2025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56924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12/10/2025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38883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12/10/2025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12757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12/10/2025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535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12/10/2025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01069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12/10/2025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09389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CB1D-064E-46DE-B533-7CDA331EEB61}"/>
              </a:ext>
            </a:extLst>
          </p:cNvPr>
          <p:cNvSpPr>
            <a:spLocks noGrp="1"/>
          </p:cNvSpPr>
          <p:nvPr>
            <p:ph type="title"/>
          </p:nvPr>
        </p:nvSpPr>
        <p:spPr>
          <a:xfrm>
            <a:off x="1638300" y="2748406"/>
            <a:ext cx="8115300" cy="2737994"/>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5FD222C0-D002-4A94-BAFF-FD1A1CCA64CE}"/>
              </a:ext>
            </a:extLst>
          </p:cNvPr>
          <p:cNvSpPr>
            <a:spLocks noGrp="1"/>
          </p:cNvSpPr>
          <p:nvPr>
            <p:ph type="body" idx="1"/>
          </p:nvPr>
        </p:nvSpPr>
        <p:spPr>
          <a:xfrm>
            <a:off x="1638300" y="1371600"/>
            <a:ext cx="8115300" cy="1333272"/>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53E7D7E-EC9F-4AA5-A559-EF556C6AD5EE}"/>
              </a:ext>
            </a:extLst>
          </p:cNvPr>
          <p:cNvSpPr>
            <a:spLocks noGrp="1"/>
          </p:cNvSpPr>
          <p:nvPr>
            <p:ph type="dt" sz="half" idx="10"/>
          </p:nvPr>
        </p:nvSpPr>
        <p:spPr/>
        <p:txBody>
          <a:bodyPr/>
          <a:lstStyle/>
          <a:p>
            <a:fld id="{B6D41BCC-AD73-4203-A5A6-E62EB28B0FE6}" type="datetimeFigureOut">
              <a:rPr lang="en-US" smtClean="0"/>
              <a:t>12/10/2025</a:t>
            </a:fld>
            <a:endParaRPr lang="en-US"/>
          </a:p>
        </p:txBody>
      </p:sp>
      <p:sp>
        <p:nvSpPr>
          <p:cNvPr id="5" name="Footer Placeholder 4">
            <a:extLst>
              <a:ext uri="{FF2B5EF4-FFF2-40B4-BE49-F238E27FC236}">
                <a16:creationId xmlns:a16="http://schemas.microsoft.com/office/drawing/2014/main" id="{2677A8EE-88C1-400C-A23F-656DC76B95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245A4-F9C6-44E9-929F-78C657C8B651}"/>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6547861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12/10/2025</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34219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12/10/2025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30126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12/10/2025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44015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12/10/2025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1477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F34F-B65E-4FA0-87E8-8890F482B383}"/>
              </a:ext>
            </a:extLst>
          </p:cNvPr>
          <p:cNvSpPr>
            <a:spLocks noGrp="1"/>
          </p:cNvSpPr>
          <p:nvPr>
            <p:ph type="title"/>
          </p:nvPr>
        </p:nvSpPr>
        <p:spPr>
          <a:xfrm>
            <a:off x="1638299" y="685800"/>
            <a:ext cx="9382348" cy="13716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625A67-10CA-4531-93E1-39892C087E0B}"/>
              </a:ext>
            </a:extLst>
          </p:cNvPr>
          <p:cNvSpPr>
            <a:spLocks noGrp="1"/>
          </p:cNvSpPr>
          <p:nvPr>
            <p:ph sz="half" idx="1"/>
          </p:nvPr>
        </p:nvSpPr>
        <p:spPr>
          <a:xfrm>
            <a:off x="1638297" y="2057400"/>
            <a:ext cx="4553103" cy="41250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22BE36-0CAF-4D92-9AC2-9249276B96F2}"/>
              </a:ext>
            </a:extLst>
          </p:cNvPr>
          <p:cNvSpPr>
            <a:spLocks noGrp="1"/>
          </p:cNvSpPr>
          <p:nvPr>
            <p:ph sz="half" idx="2"/>
          </p:nvPr>
        </p:nvSpPr>
        <p:spPr>
          <a:xfrm>
            <a:off x="6477000" y="2057400"/>
            <a:ext cx="4543647" cy="412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36479-3B04-43BD-9B59-DBF6CA2BF814}"/>
              </a:ext>
            </a:extLst>
          </p:cNvPr>
          <p:cNvSpPr>
            <a:spLocks noGrp="1"/>
          </p:cNvSpPr>
          <p:nvPr>
            <p:ph type="dt" sz="half" idx="10"/>
          </p:nvPr>
        </p:nvSpPr>
        <p:spPr/>
        <p:txBody>
          <a:bodyPr/>
          <a:lstStyle/>
          <a:p>
            <a:fld id="{B6D41BCC-AD73-4203-A5A6-E62EB28B0FE6}" type="datetimeFigureOut">
              <a:rPr lang="en-US" smtClean="0"/>
              <a:t>12/10/2025</a:t>
            </a:fld>
            <a:endParaRPr lang="en-US"/>
          </a:p>
        </p:txBody>
      </p:sp>
      <p:sp>
        <p:nvSpPr>
          <p:cNvPr id="6" name="Footer Placeholder 5">
            <a:extLst>
              <a:ext uri="{FF2B5EF4-FFF2-40B4-BE49-F238E27FC236}">
                <a16:creationId xmlns:a16="http://schemas.microsoft.com/office/drawing/2014/main" id="{0CFD4449-57DB-41D2-B49E-694E7C13F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0CC2C-E50B-47D2-B62F-D5C4C9CDA7E8}"/>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306360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530B-D0F2-4FC4-A10F-1E54EF82C877}"/>
              </a:ext>
            </a:extLst>
          </p:cNvPr>
          <p:cNvSpPr>
            <a:spLocks noGrp="1"/>
          </p:cNvSpPr>
          <p:nvPr>
            <p:ph type="title"/>
          </p:nvPr>
        </p:nvSpPr>
        <p:spPr>
          <a:xfrm>
            <a:off x="1638300" y="755118"/>
            <a:ext cx="9378304" cy="122276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868865C-9D06-4FA3-BA3D-7187BB41B576}"/>
              </a:ext>
            </a:extLst>
          </p:cNvPr>
          <p:cNvSpPr>
            <a:spLocks noGrp="1"/>
          </p:cNvSpPr>
          <p:nvPr>
            <p:ph type="body" idx="1"/>
          </p:nvPr>
        </p:nvSpPr>
        <p:spPr>
          <a:xfrm>
            <a:off x="1638300"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F656570-8F97-4B7E-A805-96925AC4781F}"/>
              </a:ext>
            </a:extLst>
          </p:cNvPr>
          <p:cNvSpPr>
            <a:spLocks noGrp="1"/>
          </p:cNvSpPr>
          <p:nvPr>
            <p:ph sz="half" idx="2"/>
          </p:nvPr>
        </p:nvSpPr>
        <p:spPr>
          <a:xfrm>
            <a:off x="1638300"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057EF54-F63F-4730-99EE-0E472578F512}"/>
              </a:ext>
            </a:extLst>
          </p:cNvPr>
          <p:cNvSpPr>
            <a:spLocks noGrp="1"/>
          </p:cNvSpPr>
          <p:nvPr>
            <p:ph type="body" sz="quarter" idx="3"/>
          </p:nvPr>
        </p:nvSpPr>
        <p:spPr>
          <a:xfrm>
            <a:off x="6487213"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908453E-B012-4889-9F49-E1351532ADF2}"/>
              </a:ext>
            </a:extLst>
          </p:cNvPr>
          <p:cNvSpPr>
            <a:spLocks noGrp="1"/>
          </p:cNvSpPr>
          <p:nvPr>
            <p:ph sz="quarter" idx="4"/>
          </p:nvPr>
        </p:nvSpPr>
        <p:spPr>
          <a:xfrm>
            <a:off x="6487213"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89FC47A-8514-4C98-B1BE-FF6CC666C580}"/>
              </a:ext>
            </a:extLst>
          </p:cNvPr>
          <p:cNvSpPr>
            <a:spLocks noGrp="1"/>
          </p:cNvSpPr>
          <p:nvPr>
            <p:ph type="dt" sz="half" idx="10"/>
          </p:nvPr>
        </p:nvSpPr>
        <p:spPr/>
        <p:txBody>
          <a:bodyPr/>
          <a:lstStyle/>
          <a:p>
            <a:fld id="{B6D41BCC-AD73-4203-A5A6-E62EB28B0FE6}" type="datetimeFigureOut">
              <a:rPr lang="en-US" smtClean="0"/>
              <a:t>12/10/2025</a:t>
            </a:fld>
            <a:endParaRPr lang="en-US"/>
          </a:p>
        </p:txBody>
      </p:sp>
      <p:sp>
        <p:nvSpPr>
          <p:cNvPr id="8" name="Footer Placeholder 7">
            <a:extLst>
              <a:ext uri="{FF2B5EF4-FFF2-40B4-BE49-F238E27FC236}">
                <a16:creationId xmlns:a16="http://schemas.microsoft.com/office/drawing/2014/main" id="{CED4301A-D375-4163-9488-27A9CDC6FD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ED6105-4A37-4D4B-9BE8-715FB732C924}"/>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993081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007F-6649-4D23-8869-C1CC29D009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8B85A1-41F9-4BC1-9C40-3E5D5C0425BF}"/>
              </a:ext>
            </a:extLst>
          </p:cNvPr>
          <p:cNvSpPr>
            <a:spLocks noGrp="1"/>
          </p:cNvSpPr>
          <p:nvPr>
            <p:ph type="dt" sz="half" idx="10"/>
          </p:nvPr>
        </p:nvSpPr>
        <p:spPr/>
        <p:txBody>
          <a:bodyPr/>
          <a:lstStyle/>
          <a:p>
            <a:fld id="{B6D41BCC-AD73-4203-A5A6-E62EB28B0FE6}" type="datetimeFigureOut">
              <a:rPr lang="en-US" smtClean="0"/>
              <a:t>12/10/2025</a:t>
            </a:fld>
            <a:endParaRPr lang="en-US"/>
          </a:p>
        </p:txBody>
      </p:sp>
      <p:sp>
        <p:nvSpPr>
          <p:cNvPr id="4" name="Footer Placeholder 3">
            <a:extLst>
              <a:ext uri="{FF2B5EF4-FFF2-40B4-BE49-F238E27FC236}">
                <a16:creationId xmlns:a16="http://schemas.microsoft.com/office/drawing/2014/main" id="{97B23774-EAA9-47ED-87EF-EE2B29A258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526550-DD4D-45E2-8916-8314C5D0680D}"/>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334359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5FACD-1A4D-49F3-8EA8-21B5C1A6A258}"/>
              </a:ext>
            </a:extLst>
          </p:cNvPr>
          <p:cNvSpPr>
            <a:spLocks noGrp="1"/>
          </p:cNvSpPr>
          <p:nvPr>
            <p:ph type="dt" sz="half" idx="10"/>
          </p:nvPr>
        </p:nvSpPr>
        <p:spPr/>
        <p:txBody>
          <a:bodyPr/>
          <a:lstStyle/>
          <a:p>
            <a:fld id="{B6D41BCC-AD73-4203-A5A6-E62EB28B0FE6}" type="datetimeFigureOut">
              <a:rPr lang="en-US" smtClean="0"/>
              <a:t>12/10/2025</a:t>
            </a:fld>
            <a:endParaRPr lang="en-US"/>
          </a:p>
        </p:txBody>
      </p:sp>
      <p:sp>
        <p:nvSpPr>
          <p:cNvPr id="3" name="Footer Placeholder 2">
            <a:extLst>
              <a:ext uri="{FF2B5EF4-FFF2-40B4-BE49-F238E27FC236}">
                <a16:creationId xmlns:a16="http://schemas.microsoft.com/office/drawing/2014/main" id="{C4FFD9DD-0E4E-4C36-AF85-B3EAD7FE61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E6F4C8-14FA-4405-85EE-ABF53FB0377C}"/>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842017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7C28-5DEE-493D-ABAD-38E4F2D75924}"/>
              </a:ext>
            </a:extLst>
          </p:cNvPr>
          <p:cNvSpPr>
            <a:spLocks noGrp="1"/>
          </p:cNvSpPr>
          <p:nvPr>
            <p:ph type="title"/>
          </p:nvPr>
        </p:nvSpPr>
        <p:spPr>
          <a:xfrm>
            <a:off x="1225621" y="1085481"/>
            <a:ext cx="3651180" cy="1657719"/>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5E79C5-E567-4F12-96B8-8BBEAE3D8B9F}"/>
              </a:ext>
            </a:extLst>
          </p:cNvPr>
          <p:cNvSpPr>
            <a:spLocks noGrp="1"/>
          </p:cNvSpPr>
          <p:nvPr>
            <p:ph idx="1"/>
          </p:nvPr>
        </p:nvSpPr>
        <p:spPr>
          <a:xfrm>
            <a:off x="5676900" y="1132676"/>
            <a:ext cx="5289480" cy="4728374"/>
          </a:xfrm>
        </p:spPr>
        <p:txBody>
          <a:bodyPr/>
          <a:lstStyle>
            <a:lvl1pPr>
              <a:lnSpc>
                <a:spcPct val="110000"/>
              </a:lnSpc>
              <a:defRPr sz="3200"/>
            </a:lvl1pPr>
            <a:lvl2pPr>
              <a:lnSpc>
                <a:spcPct val="110000"/>
              </a:lnSpc>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733DF7F-0B5C-40CE-A65F-779FA7EFBF1C}"/>
              </a:ext>
            </a:extLst>
          </p:cNvPr>
          <p:cNvSpPr>
            <a:spLocks noGrp="1"/>
          </p:cNvSpPr>
          <p:nvPr>
            <p:ph type="body" sz="half" idx="2"/>
          </p:nvPr>
        </p:nvSpPr>
        <p:spPr>
          <a:xfrm>
            <a:off x="1225621" y="2748406"/>
            <a:ext cx="365118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4022248C-1826-4833-9592-383B5873AECA}"/>
              </a:ext>
            </a:extLst>
          </p:cNvPr>
          <p:cNvSpPr>
            <a:spLocks noGrp="1"/>
          </p:cNvSpPr>
          <p:nvPr>
            <p:ph type="dt" sz="half" idx="10"/>
          </p:nvPr>
        </p:nvSpPr>
        <p:spPr/>
        <p:txBody>
          <a:bodyPr/>
          <a:lstStyle/>
          <a:p>
            <a:fld id="{B6D41BCC-AD73-4203-A5A6-E62EB28B0FE6}" type="datetimeFigureOut">
              <a:rPr lang="en-US" smtClean="0"/>
              <a:t>12/10/2025</a:t>
            </a:fld>
            <a:endParaRPr lang="en-US"/>
          </a:p>
        </p:txBody>
      </p:sp>
      <p:sp>
        <p:nvSpPr>
          <p:cNvPr id="6" name="Footer Placeholder 5">
            <a:extLst>
              <a:ext uri="{FF2B5EF4-FFF2-40B4-BE49-F238E27FC236}">
                <a16:creationId xmlns:a16="http://schemas.microsoft.com/office/drawing/2014/main" id="{E80219DC-2646-42AD-897A-EB765DCBE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238D7-4EEA-475B-B1CA-C44B89BEA304}"/>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136233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65BE-C907-4660-A586-71C6A1D101EC}"/>
              </a:ext>
            </a:extLst>
          </p:cNvPr>
          <p:cNvSpPr>
            <a:spLocks noGrp="1"/>
          </p:cNvSpPr>
          <p:nvPr>
            <p:ph type="title"/>
          </p:nvPr>
        </p:nvSpPr>
        <p:spPr>
          <a:xfrm>
            <a:off x="1219200" y="1085481"/>
            <a:ext cx="3657600" cy="1657719"/>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044C8A9-67DF-419C-B2FC-3A879CCEF393}"/>
              </a:ext>
            </a:extLst>
          </p:cNvPr>
          <p:cNvSpPr>
            <a:spLocks noGrp="1"/>
          </p:cNvSpPr>
          <p:nvPr>
            <p:ph type="pic" idx="1"/>
          </p:nvPr>
        </p:nvSpPr>
        <p:spPr>
          <a:xfrm>
            <a:off x="5676900" y="1061885"/>
            <a:ext cx="5331069" cy="47755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DA94A1-3058-402A-9C3F-2F210D91D990}"/>
              </a:ext>
            </a:extLst>
          </p:cNvPr>
          <p:cNvSpPr>
            <a:spLocks noGrp="1"/>
          </p:cNvSpPr>
          <p:nvPr>
            <p:ph type="body" sz="half" idx="2"/>
          </p:nvPr>
        </p:nvSpPr>
        <p:spPr>
          <a:xfrm>
            <a:off x="1219200" y="2748406"/>
            <a:ext cx="365760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BC3CA50-C8D8-4F83-B2F6-BCE825866405}"/>
              </a:ext>
            </a:extLst>
          </p:cNvPr>
          <p:cNvSpPr>
            <a:spLocks noGrp="1"/>
          </p:cNvSpPr>
          <p:nvPr>
            <p:ph type="dt" sz="half" idx="10"/>
          </p:nvPr>
        </p:nvSpPr>
        <p:spPr/>
        <p:txBody>
          <a:bodyPr/>
          <a:lstStyle/>
          <a:p>
            <a:fld id="{B6D41BCC-AD73-4203-A5A6-E62EB28B0FE6}" type="datetimeFigureOut">
              <a:rPr lang="en-US" smtClean="0"/>
              <a:t>12/10/2025</a:t>
            </a:fld>
            <a:endParaRPr lang="en-US"/>
          </a:p>
        </p:txBody>
      </p:sp>
      <p:sp>
        <p:nvSpPr>
          <p:cNvPr id="6" name="Footer Placeholder 5">
            <a:extLst>
              <a:ext uri="{FF2B5EF4-FFF2-40B4-BE49-F238E27FC236}">
                <a16:creationId xmlns:a16="http://schemas.microsoft.com/office/drawing/2014/main" id="{057E5BE3-7B02-4281-BD90-C1FAAF636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E256D-ACD5-438F-BA6F-605E5260E2E6}"/>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528113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1A689-589E-4A73-9313-EF44F7E4E6BA}"/>
              </a:ext>
            </a:extLst>
          </p:cNvPr>
          <p:cNvSpPr>
            <a:spLocks noGrp="1"/>
          </p:cNvSpPr>
          <p:nvPr>
            <p:ph type="title"/>
          </p:nvPr>
        </p:nvSpPr>
        <p:spPr>
          <a:xfrm>
            <a:off x="1638299" y="685800"/>
            <a:ext cx="8915402"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B2B11B8-9E77-4144-B9C1-FD164D9A11A6}"/>
              </a:ext>
            </a:extLst>
          </p:cNvPr>
          <p:cNvSpPr>
            <a:spLocks noGrp="1"/>
          </p:cNvSpPr>
          <p:nvPr>
            <p:ph type="body" idx="1"/>
          </p:nvPr>
        </p:nvSpPr>
        <p:spPr>
          <a:xfrm>
            <a:off x="1638300" y="2057400"/>
            <a:ext cx="8915402" cy="4137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06E4CC-CF79-4C8D-9E5F-1BB517435A6F}"/>
              </a:ext>
            </a:extLst>
          </p:cNvPr>
          <p:cNvSpPr>
            <a:spLocks noGrp="1"/>
          </p:cNvSpPr>
          <p:nvPr>
            <p:ph type="dt" sz="half" idx="2"/>
          </p:nvPr>
        </p:nvSpPr>
        <p:spPr>
          <a:xfrm rot="5400000">
            <a:off x="-1001475" y="1517536"/>
            <a:ext cx="2801123" cy="365125"/>
          </a:xfrm>
          <a:prstGeom prst="rect">
            <a:avLst/>
          </a:prstGeom>
        </p:spPr>
        <p:txBody>
          <a:bodyPr vert="horz" lIns="91440" tIns="45720" rIns="91440" bIns="45720" rtlCol="0" anchor="ctr"/>
          <a:lstStyle>
            <a:lvl1pPr algn="l">
              <a:defRPr sz="800" cap="all" spc="100" baseline="0">
                <a:solidFill>
                  <a:schemeClr val="tx1"/>
                </a:solidFill>
              </a:defRPr>
            </a:lvl1pPr>
          </a:lstStyle>
          <a:p>
            <a:fld id="{B6D41BCC-AD73-4203-A5A6-E62EB28B0FE6}" type="datetimeFigureOut">
              <a:rPr lang="en-US" smtClean="0"/>
              <a:pPr/>
              <a:t>12/10/2025</a:t>
            </a:fld>
            <a:endParaRPr lang="en-US"/>
          </a:p>
        </p:txBody>
      </p:sp>
      <p:sp>
        <p:nvSpPr>
          <p:cNvPr id="5" name="Footer Placeholder 4">
            <a:extLst>
              <a:ext uri="{FF2B5EF4-FFF2-40B4-BE49-F238E27FC236}">
                <a16:creationId xmlns:a16="http://schemas.microsoft.com/office/drawing/2014/main" id="{E3D79449-05F6-4BC7-95DF-F04E1F161498}"/>
              </a:ext>
            </a:extLst>
          </p:cNvPr>
          <p:cNvSpPr>
            <a:spLocks noGrp="1"/>
          </p:cNvSpPr>
          <p:nvPr>
            <p:ph type="ftr" sz="quarter" idx="3"/>
          </p:nvPr>
        </p:nvSpPr>
        <p:spPr>
          <a:xfrm rot="5400000">
            <a:off x="10118764" y="4237870"/>
            <a:ext cx="3344053" cy="365125"/>
          </a:xfrm>
          <a:prstGeom prst="rect">
            <a:avLst/>
          </a:prstGeom>
        </p:spPr>
        <p:txBody>
          <a:bodyPr vert="horz" lIns="91440" tIns="45720" rIns="91440" bIns="45720" rtlCol="0" anchor="ctr"/>
          <a:lstStyle>
            <a:lvl1pPr algn="r">
              <a:defRPr sz="800" cap="all" spc="1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E9317FE5-2D1F-4ECC-9460-08145C3BB933}"/>
              </a:ext>
            </a:extLst>
          </p:cNvPr>
          <p:cNvSpPr>
            <a:spLocks noGrp="1"/>
          </p:cNvSpPr>
          <p:nvPr>
            <p:ph type="sldNum" sz="quarter" idx="4"/>
          </p:nvPr>
        </p:nvSpPr>
        <p:spPr>
          <a:xfrm>
            <a:off x="11228877" y="6319138"/>
            <a:ext cx="710647" cy="365125"/>
          </a:xfrm>
          <a:prstGeom prst="rect">
            <a:avLst/>
          </a:prstGeom>
        </p:spPr>
        <p:txBody>
          <a:bodyPr vert="horz" lIns="91440" tIns="45720" rIns="91440" bIns="45720" rtlCol="0" anchor="ctr"/>
          <a:lstStyle>
            <a:lvl1pPr algn="r">
              <a:defRPr sz="800" cap="all" spc="100" baseline="0">
                <a:solidFill>
                  <a:schemeClr val="tx1"/>
                </a:solidFill>
              </a:defRPr>
            </a:lvl1pPr>
          </a:lstStyle>
          <a:p>
            <a:fld id="{D637F8FC-4B86-4690-8888-22AB2F781BEF}" type="slidenum">
              <a:rPr lang="en-US" smtClean="0"/>
              <a:pPr/>
              <a:t>‹#›</a:t>
            </a:fld>
            <a:endParaRPr lang="en-US"/>
          </a:p>
        </p:txBody>
      </p:sp>
    </p:spTree>
    <p:extLst>
      <p:ext uri="{BB962C8B-B14F-4D97-AF65-F5344CB8AC3E}">
        <p14:creationId xmlns:p14="http://schemas.microsoft.com/office/powerpoint/2010/main" val="3344075752"/>
      </p:ext>
    </p:extLst>
  </p:cSld>
  <p:clrMap bg1="lt1" tx1="dk1" bg2="lt2" tx2="dk2" accent1="accent1" accent2="accent2" accent3="accent3" accent4="accent4" accent5="accent5" accent6="accent6" hlink="hlink" folHlink="folHlink"/>
  <p:sldLayoutIdLst>
    <p:sldLayoutId id="2147483703" r:id="rId1"/>
    <p:sldLayoutId id="2147483686" r:id="rId2"/>
    <p:sldLayoutId id="2147483701" r:id="rId3"/>
    <p:sldLayoutId id="2147483706" r:id="rId4"/>
    <p:sldLayoutId id="2147483700" r:id="rId5"/>
    <p:sldLayoutId id="2147483699" r:id="rId6"/>
    <p:sldLayoutId id="2147483707" r:id="rId7"/>
    <p:sldLayoutId id="2147483702" r:id="rId8"/>
    <p:sldLayoutId id="2147483705" r:id="rId9"/>
    <p:sldLayoutId id="2147483704" r:id="rId10"/>
    <p:sldLayoutId id="2147483673" r:id="rId1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12/10/2025</a:t>
            </a:fld>
            <a:endParaRPr lang="en-US"/>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00504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74" r:id="rId4"/>
    <p:sldLayoutId id="2147483675" r:id="rId5"/>
    <p:sldLayoutId id="2147483680" r:id="rId6"/>
    <p:sldLayoutId id="2147483676" r:id="rId7"/>
    <p:sldLayoutId id="2147483677" r:id="rId8"/>
    <p:sldLayoutId id="2147483678" r:id="rId9"/>
    <p:sldLayoutId id="2147483679" r:id="rId10"/>
    <p:sldLayoutId id="2147483681" r:id="rId11"/>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12/10/2025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7662614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1" r:id="rId6"/>
    <p:sldLayoutId id="2147483687" r:id="rId7"/>
    <p:sldLayoutId id="2147483688" r:id="rId8"/>
    <p:sldLayoutId id="2147483689" r:id="rId9"/>
    <p:sldLayoutId id="2147483690" r:id="rId10"/>
    <p:sldLayoutId id="2147483692"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FB7124-993E-4CF3-A0CA-A32DF6CC4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94F4EA-6586-4537-8435-1C89CECA2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4152"/>
            <a:ext cx="4876800" cy="4129695"/>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0100" y="2057400"/>
            <a:ext cx="3695700" cy="1566615"/>
          </a:xfrm>
        </p:spPr>
        <p:txBody>
          <a:bodyPr anchor="b">
            <a:normAutofit/>
          </a:bodyPr>
          <a:lstStyle/>
          <a:p>
            <a:r>
              <a:rPr lang="en-US" sz="3200"/>
              <a:t>Gen AI Workshop </a:t>
            </a:r>
          </a:p>
        </p:txBody>
      </p:sp>
      <p:sp>
        <p:nvSpPr>
          <p:cNvPr id="3" name="Subtitle 2"/>
          <p:cNvSpPr>
            <a:spLocks noGrp="1"/>
          </p:cNvSpPr>
          <p:nvPr>
            <p:ph type="subTitle" idx="1"/>
          </p:nvPr>
        </p:nvSpPr>
        <p:spPr>
          <a:xfrm>
            <a:off x="810953" y="3851841"/>
            <a:ext cx="3227647" cy="948760"/>
          </a:xfrm>
        </p:spPr>
        <p:txBody>
          <a:bodyPr vert="horz" lIns="91440" tIns="45720" rIns="91440" bIns="45720" rtlCol="0" anchor="t">
            <a:normAutofit/>
          </a:bodyPr>
          <a:lstStyle/>
          <a:p>
            <a:r>
              <a:rPr lang="en-US" sz="1600"/>
              <a:t>Staff – Student Partnership</a:t>
            </a:r>
          </a:p>
        </p:txBody>
      </p:sp>
      <p:pic>
        <p:nvPicPr>
          <p:cNvPr id="4" name="Picture 3" descr="A black background with white text&#10;&#10;Description automatically generated">
            <a:extLst>
              <a:ext uri="{FF2B5EF4-FFF2-40B4-BE49-F238E27FC236}">
                <a16:creationId xmlns:a16="http://schemas.microsoft.com/office/drawing/2014/main" id="{07C82C8B-8462-B371-233D-5980E5B5872B}"/>
              </a:ext>
            </a:extLst>
          </p:cNvPr>
          <p:cNvPicPr>
            <a:picLocks noChangeAspect="1"/>
          </p:cNvPicPr>
          <p:nvPr/>
        </p:nvPicPr>
        <p:blipFill>
          <a:blip r:embed="rId2"/>
          <a:stretch>
            <a:fillRect/>
          </a:stretch>
        </p:blipFill>
        <p:spPr>
          <a:xfrm>
            <a:off x="5064413" y="1362269"/>
            <a:ext cx="2601686" cy="2621124"/>
          </a:xfrm>
          <a:prstGeom prst="rect">
            <a:avLst/>
          </a:prstGeom>
        </p:spPr>
      </p:pic>
      <p:grpSp>
        <p:nvGrpSpPr>
          <p:cNvPr id="5" name="Group 4">
            <a:extLst>
              <a:ext uri="{FF2B5EF4-FFF2-40B4-BE49-F238E27FC236}">
                <a16:creationId xmlns:a16="http://schemas.microsoft.com/office/drawing/2014/main" id="{54307D70-ED6E-B458-D40A-8D44896FAB96}"/>
              </a:ext>
            </a:extLst>
          </p:cNvPr>
          <p:cNvGrpSpPr/>
          <p:nvPr/>
        </p:nvGrpSpPr>
        <p:grpSpPr>
          <a:xfrm>
            <a:off x="0" y="6144262"/>
            <a:ext cx="12724177" cy="720750"/>
            <a:chOff x="0" y="6144262"/>
            <a:chExt cx="12724177" cy="720750"/>
          </a:xfrm>
        </p:grpSpPr>
        <p:sp>
          <p:nvSpPr>
            <p:cNvPr id="6" name="Rectangle 5">
              <a:extLst>
                <a:ext uri="{FF2B5EF4-FFF2-40B4-BE49-F238E27FC236}">
                  <a16:creationId xmlns:a16="http://schemas.microsoft.com/office/drawing/2014/main" id="{4AEB6BA9-490B-F4AE-1004-84683AF468AC}"/>
                </a:ext>
              </a:extLst>
            </p:cNvPr>
            <p:cNvSpPr/>
            <p:nvPr/>
          </p:nvSpPr>
          <p:spPr>
            <a:xfrm>
              <a:off x="0" y="6147836"/>
              <a:ext cx="12192000" cy="7171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lose-up of a logo&#10;&#10;Description automatically generated">
              <a:extLst>
                <a:ext uri="{FF2B5EF4-FFF2-40B4-BE49-F238E27FC236}">
                  <a16:creationId xmlns:a16="http://schemas.microsoft.com/office/drawing/2014/main" id="{06C8C534-FE86-7FC5-8D52-31DC9B48835A}"/>
                </a:ext>
              </a:extLst>
            </p:cNvPr>
            <p:cNvPicPr>
              <a:picLocks noChangeAspect="1"/>
            </p:cNvPicPr>
            <p:nvPr/>
          </p:nvPicPr>
          <p:blipFill>
            <a:blip r:embed="rId3"/>
            <a:stretch>
              <a:fillRect/>
            </a:stretch>
          </p:blipFill>
          <p:spPr>
            <a:xfrm>
              <a:off x="306" y="6144262"/>
              <a:ext cx="2705100" cy="714375"/>
            </a:xfrm>
            <a:prstGeom prst="rect">
              <a:avLst/>
            </a:prstGeom>
          </p:spPr>
        </p:pic>
        <p:sp>
          <p:nvSpPr>
            <p:cNvPr id="8" name="TextBox 6">
              <a:extLst>
                <a:ext uri="{FF2B5EF4-FFF2-40B4-BE49-F238E27FC236}">
                  <a16:creationId xmlns:a16="http://schemas.microsoft.com/office/drawing/2014/main" id="{4E5B9722-AA1C-D76B-F91D-A3D15045521B}"/>
                </a:ext>
              </a:extLst>
            </p:cNvPr>
            <p:cNvSpPr txBox="1"/>
            <p:nvPr/>
          </p:nvSpPr>
          <p:spPr>
            <a:xfrm>
              <a:off x="6146528" y="6285073"/>
              <a:ext cx="6577649"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rgbClr val="412424"/>
                  </a:solidFill>
                </a:rPr>
                <a:t>Centre for Excellence in Learning &amp; Teaching</a:t>
              </a:r>
              <a:endParaRPr lang="en-US"/>
            </a:p>
          </p:txBody>
        </p:sp>
      </p:grpSp>
      <p:pic>
        <p:nvPicPr>
          <p:cNvPr id="10" name="Picture 9" descr="Image">
            <a:extLst>
              <a:ext uri="{FF2B5EF4-FFF2-40B4-BE49-F238E27FC236}">
                <a16:creationId xmlns:a16="http://schemas.microsoft.com/office/drawing/2014/main" id="{11E6D097-0356-E041-D52C-AE3D4098411A}"/>
              </a:ext>
            </a:extLst>
          </p:cNvPr>
          <p:cNvPicPr>
            <a:picLocks noChangeAspect="1"/>
          </p:cNvPicPr>
          <p:nvPr/>
        </p:nvPicPr>
        <p:blipFill>
          <a:blip r:embed="rId4"/>
          <a:stretch>
            <a:fillRect/>
          </a:stretch>
        </p:blipFill>
        <p:spPr>
          <a:xfrm>
            <a:off x="8168640" y="1363980"/>
            <a:ext cx="3512820" cy="2628900"/>
          </a:xfrm>
          <a:prstGeom prst="rect">
            <a:avLst/>
          </a:prstGeom>
        </p:spPr>
      </p:pic>
      <p:sp>
        <p:nvSpPr>
          <p:cNvPr id="13" name="TextBox 12">
            <a:extLst>
              <a:ext uri="{FF2B5EF4-FFF2-40B4-BE49-F238E27FC236}">
                <a16:creationId xmlns:a16="http://schemas.microsoft.com/office/drawing/2014/main" id="{5F324595-4EDF-D951-9CC0-1399D05E8F88}"/>
              </a:ext>
            </a:extLst>
          </p:cNvPr>
          <p:cNvSpPr txBox="1"/>
          <p:nvPr/>
        </p:nvSpPr>
        <p:spPr>
          <a:xfrm>
            <a:off x="5067300" y="4343400"/>
            <a:ext cx="34137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7030A0"/>
                </a:solidFill>
              </a:rPr>
              <a:t>1st Pilot Workshop</a:t>
            </a:r>
          </a:p>
          <a:p>
            <a:r>
              <a:rPr lang="en-US" dirty="0">
                <a:solidFill>
                  <a:srgbClr val="7030A0"/>
                </a:solidFill>
              </a:rPr>
              <a:t>60 sign ups</a:t>
            </a:r>
          </a:p>
          <a:p>
            <a:r>
              <a:rPr lang="en-US" dirty="0">
                <a:solidFill>
                  <a:srgbClr val="7030A0"/>
                </a:solidFill>
              </a:rPr>
              <a:t>30 attend/14 staff</a:t>
            </a:r>
          </a:p>
        </p:txBody>
      </p:sp>
      <p:sp>
        <p:nvSpPr>
          <p:cNvPr id="14" name="TextBox 13">
            <a:extLst>
              <a:ext uri="{FF2B5EF4-FFF2-40B4-BE49-F238E27FC236}">
                <a16:creationId xmlns:a16="http://schemas.microsoft.com/office/drawing/2014/main" id="{C8A6A9C2-FB2B-A531-1D16-8F8FB33F928B}"/>
              </a:ext>
            </a:extLst>
          </p:cNvPr>
          <p:cNvSpPr txBox="1"/>
          <p:nvPr/>
        </p:nvSpPr>
        <p:spPr>
          <a:xfrm>
            <a:off x="8046719" y="4343400"/>
            <a:ext cx="376427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7030A0"/>
                </a:solidFill>
              </a:rPr>
              <a:t>Format:  presentation+ 'hands-on'</a:t>
            </a:r>
          </a:p>
          <a:p>
            <a:r>
              <a:rPr lang="en-US">
                <a:solidFill>
                  <a:srgbClr val="7030A0"/>
                </a:solidFill>
              </a:rPr>
              <a:t>Successful event</a:t>
            </a:r>
            <a:endParaRPr lang="en-US" dirty="0">
              <a:solidFill>
                <a:srgbClr val="7030A0"/>
              </a:solidFill>
            </a:endParaRPr>
          </a:p>
          <a:p>
            <a:r>
              <a:rPr lang="en-US" dirty="0">
                <a:solidFill>
                  <a:srgbClr val="7030A0"/>
                </a:solidFill>
              </a:rPr>
              <a:t>Series to follow</a:t>
            </a:r>
          </a:p>
          <a:p>
            <a:endParaRPr lang="en-US" dirty="0">
              <a:solidFill>
                <a:srgbClr val="7030A0"/>
              </a:solidFill>
            </a:endParaRPr>
          </a:p>
        </p:txBody>
      </p:sp>
      <p:pic>
        <p:nvPicPr>
          <p:cNvPr id="15" name="Picture 14" descr="A logo of a person with a black background&#10;&#10;Description automatically generated">
            <a:extLst>
              <a:ext uri="{FF2B5EF4-FFF2-40B4-BE49-F238E27FC236}">
                <a16:creationId xmlns:a16="http://schemas.microsoft.com/office/drawing/2014/main" id="{BCD17DB0-7DE8-6279-1A3E-4724945DEA55}"/>
              </a:ext>
            </a:extLst>
          </p:cNvPr>
          <p:cNvPicPr>
            <a:picLocks noChangeAspect="1"/>
          </p:cNvPicPr>
          <p:nvPr/>
        </p:nvPicPr>
        <p:blipFill>
          <a:blip r:embed="rId5"/>
          <a:stretch>
            <a:fillRect/>
          </a:stretch>
        </p:blipFill>
        <p:spPr>
          <a:xfrm>
            <a:off x="123423" y="220980"/>
            <a:ext cx="1780075" cy="1699260"/>
          </a:xfrm>
          <a:prstGeom prst="rect">
            <a:avLst/>
          </a:prstGeom>
        </p:spPr>
      </p:pic>
      <p:sp>
        <p:nvSpPr>
          <p:cNvPr id="16" name="TextBox 15">
            <a:extLst>
              <a:ext uri="{FF2B5EF4-FFF2-40B4-BE49-F238E27FC236}">
                <a16:creationId xmlns:a16="http://schemas.microsoft.com/office/drawing/2014/main" id="{30EFBA76-3FE3-5694-11D0-BB137B65073D}"/>
              </a:ext>
            </a:extLst>
          </p:cNvPr>
          <p:cNvSpPr txBox="1"/>
          <p:nvPr/>
        </p:nvSpPr>
        <p:spPr>
          <a:xfrm>
            <a:off x="2324100" y="601980"/>
            <a:ext cx="80848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err="1">
                <a:latin typeface="Bierstadt Display"/>
                <a:ea typeface="Calibri"/>
                <a:cs typeface="Calibri"/>
              </a:rPr>
              <a:t>Workpackage</a:t>
            </a:r>
            <a:r>
              <a:rPr lang="en-US" sz="2400" b="1" dirty="0">
                <a:latin typeface="Bierstadt Display"/>
                <a:ea typeface="Calibri"/>
                <a:cs typeface="Calibri"/>
              </a:rPr>
              <a:t> 3:  Staff-Student Partnership Activities</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people with speech bubbles">
            <a:extLst>
              <a:ext uri="{FF2B5EF4-FFF2-40B4-BE49-F238E27FC236}">
                <a16:creationId xmlns:a16="http://schemas.microsoft.com/office/drawing/2014/main" id="{C77F101E-1FEA-2AE4-32E2-85CDCF76892A}"/>
              </a:ext>
            </a:extLst>
          </p:cNvPr>
          <p:cNvPicPr>
            <a:picLocks noChangeAspect="1"/>
          </p:cNvPicPr>
          <p:nvPr/>
        </p:nvPicPr>
        <p:blipFill rotWithShape="1">
          <a:blip r:embed="rId2"/>
          <a:srcRect l="-459" t="27725" r="344" b="-687"/>
          <a:stretch/>
        </p:blipFill>
        <p:spPr>
          <a:xfrm>
            <a:off x="20" y="1804072"/>
            <a:ext cx="4463180" cy="4348931"/>
          </a:xfrm>
          <a:prstGeom prst="rect">
            <a:avLst/>
          </a:prstGeom>
        </p:spPr>
      </p:pic>
      <p:sp>
        <p:nvSpPr>
          <p:cNvPr id="13" name="Rectangle 12">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7E5EB4-38F9-6C15-B4F3-CAA9BDDDA29E}"/>
              </a:ext>
            </a:extLst>
          </p:cNvPr>
          <p:cNvSpPr>
            <a:spLocks noGrp="1"/>
          </p:cNvSpPr>
          <p:nvPr>
            <p:ph type="title"/>
          </p:nvPr>
        </p:nvSpPr>
        <p:spPr>
          <a:xfrm>
            <a:off x="4794634" y="332450"/>
            <a:ext cx="6754447" cy="1471622"/>
          </a:xfrm>
        </p:spPr>
        <p:txBody>
          <a:bodyPr anchor="b">
            <a:normAutofit/>
          </a:bodyPr>
          <a:lstStyle/>
          <a:p>
            <a:r>
              <a:rPr lang="en-US">
                <a:ea typeface="Meiryo"/>
              </a:rPr>
              <a:t>Activity</a:t>
            </a:r>
            <a:endParaRPr lang="en-US"/>
          </a:p>
        </p:txBody>
      </p:sp>
      <p:sp>
        <p:nvSpPr>
          <p:cNvPr id="15" name="Rectangle 14">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831425-6324-8E5C-2360-35BDD3E6C28E}"/>
              </a:ext>
            </a:extLst>
          </p:cNvPr>
          <p:cNvSpPr>
            <a:spLocks noGrp="1"/>
          </p:cNvSpPr>
          <p:nvPr>
            <p:ph idx="1"/>
          </p:nvPr>
        </p:nvSpPr>
        <p:spPr>
          <a:xfrm>
            <a:off x="4794637" y="1940001"/>
            <a:ext cx="6754446" cy="3834594"/>
          </a:xfrm>
        </p:spPr>
        <p:txBody>
          <a:bodyPr anchor="t">
            <a:normAutofit fontScale="92500" lnSpcReduction="10000"/>
          </a:bodyPr>
          <a:lstStyle/>
          <a:p>
            <a:pPr>
              <a:lnSpc>
                <a:spcPct val="130000"/>
              </a:lnSpc>
            </a:pPr>
            <a:r>
              <a:rPr lang="en-US" sz="1500">
                <a:ea typeface="Meiryo"/>
              </a:rPr>
              <a:t>Language Learning </a:t>
            </a:r>
            <a:r>
              <a:rPr lang="en-US" sz="1500" b="0">
                <a:ea typeface="Meiryo"/>
              </a:rPr>
              <a:t>using Copilot</a:t>
            </a:r>
          </a:p>
          <a:p>
            <a:pPr>
              <a:lnSpc>
                <a:spcPct val="130000"/>
              </a:lnSpc>
            </a:pPr>
            <a:endParaRPr lang="en-US" sz="1500" b="0">
              <a:ea typeface="Meiryo"/>
            </a:endParaRPr>
          </a:p>
          <a:p>
            <a:pPr marL="285750" indent="-285750">
              <a:lnSpc>
                <a:spcPct val="130000"/>
              </a:lnSpc>
              <a:buFont typeface="Wingdings" panose="020B0503020204020204" pitchFamily="34" charset="0"/>
              <a:buChar char="Ø"/>
            </a:pPr>
            <a:r>
              <a:rPr lang="en-US" sz="1600" b="0">
                <a:ea typeface="+mn-lt"/>
                <a:cs typeface="+mn-lt"/>
              </a:rPr>
              <a:t>Open Copilot on the Edge browser</a:t>
            </a:r>
            <a:endParaRPr lang="en-US" sz="1600" b="0">
              <a:ea typeface="Meiryo"/>
            </a:endParaRPr>
          </a:p>
          <a:p>
            <a:pPr marL="285750" indent="-285750">
              <a:lnSpc>
                <a:spcPct val="130000"/>
              </a:lnSpc>
              <a:buFont typeface="Wingdings" panose="020B0503020204020204" pitchFamily="34" charset="0"/>
              <a:buChar char="Ø"/>
            </a:pPr>
            <a:r>
              <a:rPr lang="en-US" sz="1600" b="0">
                <a:ea typeface="Meiryo"/>
              </a:rPr>
              <a:t>Type in this prompt and try to have a conversation. </a:t>
            </a:r>
          </a:p>
          <a:p>
            <a:pPr marL="285750" lvl="1" indent="-285750">
              <a:lnSpc>
                <a:spcPct val="130000"/>
              </a:lnSpc>
              <a:buFont typeface="Courier New" panose="020B0503020204020204" pitchFamily="34" charset="0"/>
              <a:buChar char="o"/>
            </a:pPr>
            <a:r>
              <a:rPr lang="en-US" sz="1400" b="0">
                <a:solidFill>
                  <a:srgbClr val="404040"/>
                </a:solidFill>
                <a:ea typeface="+mn-lt"/>
                <a:cs typeface="+mn-lt"/>
              </a:rPr>
              <a:t>I would like to learn </a:t>
            </a:r>
            <a:r>
              <a:rPr lang="en-US" sz="1400" b="0" err="1">
                <a:solidFill>
                  <a:srgbClr val="404040"/>
                </a:solidFill>
                <a:ea typeface="+mn-lt"/>
                <a:cs typeface="+mn-lt"/>
              </a:rPr>
              <a:t>Gaeilge</a:t>
            </a:r>
            <a:r>
              <a:rPr lang="en-US" sz="1400" b="0">
                <a:solidFill>
                  <a:srgbClr val="404040"/>
                </a:solidFill>
                <a:ea typeface="+mn-lt"/>
                <a:cs typeface="+mn-lt"/>
              </a:rPr>
              <a:t>. Can you have simple conversations with me using this language with translations too?</a:t>
            </a:r>
            <a:endParaRPr lang="en-US" sz="1400" b="0">
              <a:solidFill>
                <a:srgbClr val="404040"/>
              </a:solidFill>
              <a:ea typeface="Meiryo"/>
            </a:endParaRPr>
          </a:p>
          <a:p>
            <a:pPr marL="285750" indent="-285750">
              <a:lnSpc>
                <a:spcPct val="130000"/>
              </a:lnSpc>
              <a:buFont typeface="Wingdings" panose="020B0503020204020204" pitchFamily="34" charset="0"/>
              <a:buChar char="Ø"/>
            </a:pPr>
            <a:r>
              <a:rPr lang="en-US" sz="1600" b="0">
                <a:ea typeface="Meiryo"/>
              </a:rPr>
              <a:t>What do you think? Does it give useful suggestions? </a:t>
            </a:r>
          </a:p>
          <a:p>
            <a:pPr marL="285750" indent="-285750">
              <a:lnSpc>
                <a:spcPct val="130000"/>
              </a:lnSpc>
              <a:buFont typeface="Wingdings" panose="020B0503020204020204" pitchFamily="34" charset="0"/>
              <a:buChar char="Ø"/>
            </a:pPr>
            <a:r>
              <a:rPr lang="en-US" sz="1600" b="0">
                <a:ea typeface="Meiryo"/>
              </a:rPr>
              <a:t>For fun, ask it to produce relevant images (</a:t>
            </a:r>
            <a:r>
              <a:rPr lang="en-US" sz="1600" b="0" err="1">
                <a:ea typeface="Meiryo"/>
              </a:rPr>
              <a:t>eg</a:t>
            </a:r>
            <a:r>
              <a:rPr lang="en-US" sz="1600" b="0">
                <a:ea typeface="Meiryo"/>
              </a:rPr>
              <a:t> of Connemara, Irish dancing, an Irish person). Are they stereotyped or authentic?</a:t>
            </a:r>
          </a:p>
          <a:p>
            <a:pPr marL="285750" indent="-285750">
              <a:lnSpc>
                <a:spcPct val="130000"/>
              </a:lnSpc>
              <a:buFont typeface="Wingdings" panose="020B0503020204020204" pitchFamily="34" charset="0"/>
              <a:buChar char="Ø"/>
            </a:pPr>
            <a:endParaRPr lang="en-US" sz="1500" b="0">
              <a:ea typeface="Meiryo"/>
            </a:endParaRPr>
          </a:p>
        </p:txBody>
      </p:sp>
      <p:sp>
        <p:nvSpPr>
          <p:cNvPr id="17" name="Rectangle 16">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762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7E5EB4-38F9-6C15-B4F3-CAA9BDDDA29E}"/>
              </a:ext>
            </a:extLst>
          </p:cNvPr>
          <p:cNvSpPr>
            <a:spLocks noGrp="1"/>
          </p:cNvSpPr>
          <p:nvPr>
            <p:ph type="title"/>
          </p:nvPr>
        </p:nvSpPr>
        <p:spPr>
          <a:xfrm>
            <a:off x="4794634" y="332450"/>
            <a:ext cx="6754447" cy="1471622"/>
          </a:xfrm>
        </p:spPr>
        <p:txBody>
          <a:bodyPr anchor="b">
            <a:normAutofit/>
          </a:bodyPr>
          <a:lstStyle/>
          <a:p>
            <a:r>
              <a:rPr lang="en-US">
                <a:ea typeface="Meiryo"/>
              </a:rPr>
              <a:t>Activity</a:t>
            </a:r>
            <a:endParaRPr lang="en-US"/>
          </a:p>
        </p:txBody>
      </p:sp>
      <p:sp>
        <p:nvSpPr>
          <p:cNvPr id="15" name="Rectangle 14">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831425-6324-8E5C-2360-35BDD3E6C28E}"/>
              </a:ext>
            </a:extLst>
          </p:cNvPr>
          <p:cNvSpPr>
            <a:spLocks noGrp="1"/>
          </p:cNvSpPr>
          <p:nvPr>
            <p:ph idx="1"/>
          </p:nvPr>
        </p:nvSpPr>
        <p:spPr>
          <a:xfrm>
            <a:off x="4779243" y="1709092"/>
            <a:ext cx="6939173" cy="4554260"/>
          </a:xfrm>
        </p:spPr>
        <p:txBody>
          <a:bodyPr anchor="t">
            <a:normAutofit fontScale="85000" lnSpcReduction="20000"/>
          </a:bodyPr>
          <a:lstStyle/>
          <a:p>
            <a:pPr>
              <a:lnSpc>
                <a:spcPct val="130000"/>
              </a:lnSpc>
            </a:pPr>
            <a:r>
              <a:rPr lang="en-US" sz="1500">
                <a:ea typeface="Meiryo"/>
              </a:rPr>
              <a:t>Create an adventure game </a:t>
            </a:r>
            <a:r>
              <a:rPr lang="en-US" sz="1500" b="0">
                <a:ea typeface="Meiryo"/>
              </a:rPr>
              <a:t>using Copilot</a:t>
            </a:r>
          </a:p>
          <a:p>
            <a:pPr>
              <a:lnSpc>
                <a:spcPct val="130000"/>
              </a:lnSpc>
            </a:pPr>
            <a:endParaRPr lang="en-US" sz="1500" b="0">
              <a:ea typeface="Meiryo"/>
            </a:endParaRPr>
          </a:p>
          <a:p>
            <a:pPr marL="285750" indent="-285750">
              <a:lnSpc>
                <a:spcPct val="130000"/>
              </a:lnSpc>
              <a:buFont typeface="Wingdings" panose="020B0503020204020204" pitchFamily="34" charset="0"/>
              <a:buChar char="Ø"/>
            </a:pPr>
            <a:r>
              <a:rPr lang="en-US" sz="1500" b="0">
                <a:ea typeface="Meiryo"/>
              </a:rPr>
              <a:t>Open Copilot on the Edge browser</a:t>
            </a:r>
          </a:p>
          <a:p>
            <a:pPr marL="285750" indent="-285750">
              <a:lnSpc>
                <a:spcPct val="130000"/>
              </a:lnSpc>
              <a:buFont typeface="Wingdings" panose="020B0503020204020204" pitchFamily="34" charset="0"/>
              <a:buChar char="Ø"/>
            </a:pPr>
            <a:r>
              <a:rPr lang="en-US" sz="1500" b="0">
                <a:ea typeface="Meiryo"/>
              </a:rPr>
              <a:t>Ask it to design and run a text-based adventure using a prompt like this:</a:t>
            </a:r>
          </a:p>
          <a:p>
            <a:pPr marL="285750" lvl="2" indent="-285750">
              <a:lnSpc>
                <a:spcPct val="130000"/>
              </a:lnSpc>
              <a:buFont typeface="Wingdings" panose="020B0503020204020204" pitchFamily="34" charset="0"/>
              <a:buChar char="§"/>
            </a:pPr>
            <a:r>
              <a:rPr lang="en-US" sz="1200" i="0">
                <a:solidFill>
                  <a:srgbClr val="111111"/>
                </a:solidFill>
                <a:ea typeface="+mn-lt"/>
                <a:cs typeface="+mn-lt"/>
              </a:rPr>
              <a:t>"</a:t>
            </a:r>
            <a:r>
              <a:rPr lang="en-US" sz="1200" b="0" i="0">
                <a:solidFill>
                  <a:srgbClr val="111111"/>
                </a:solidFill>
                <a:ea typeface="+mn-lt"/>
                <a:cs typeface="+mn-lt"/>
              </a:rPr>
              <a:t>Let's play a </a:t>
            </a:r>
            <a:r>
              <a:rPr lang="en-US" sz="1200" i="0">
                <a:solidFill>
                  <a:srgbClr val="111111"/>
                </a:solidFill>
                <a:ea typeface="+mn-lt"/>
                <a:cs typeface="+mn-lt"/>
              </a:rPr>
              <a:t>text-based</a:t>
            </a:r>
            <a:r>
              <a:rPr lang="en-US" sz="1200" b="0" i="0">
                <a:solidFill>
                  <a:srgbClr val="111111"/>
                </a:solidFill>
                <a:ea typeface="+mn-lt"/>
                <a:cs typeface="+mn-lt"/>
              </a:rPr>
              <a:t> adventure game, where you are the </a:t>
            </a:r>
            <a:r>
              <a:rPr lang="en-US" sz="1200" i="0">
                <a:solidFill>
                  <a:srgbClr val="111111"/>
                </a:solidFill>
                <a:ea typeface="+mn-lt"/>
                <a:cs typeface="+mn-lt"/>
              </a:rPr>
              <a:t>games-master</a:t>
            </a:r>
            <a:r>
              <a:rPr lang="en-US" sz="1200" b="0" i="0">
                <a:solidFill>
                  <a:srgbClr val="111111"/>
                </a:solidFill>
                <a:ea typeface="+mn-lt"/>
                <a:cs typeface="+mn-lt"/>
              </a:rPr>
              <a:t> and I am the player. Set the scene for a typical such adventure with an aim for the character/hero and a challenge, prompting me to make decisions at key stages</a:t>
            </a:r>
            <a:r>
              <a:rPr lang="en-US" sz="1200" i="0">
                <a:solidFill>
                  <a:srgbClr val="111111"/>
                </a:solidFill>
                <a:ea typeface="+mn-lt"/>
                <a:cs typeface="+mn-lt"/>
              </a:rPr>
              <a:t>."</a:t>
            </a:r>
            <a:endParaRPr lang="en-US" sz="1100" b="0" i="0">
              <a:ea typeface="Meiryo"/>
            </a:endParaRPr>
          </a:p>
          <a:p>
            <a:pPr marL="285750" indent="-285750">
              <a:lnSpc>
                <a:spcPct val="130000"/>
              </a:lnSpc>
              <a:buFont typeface="Wingdings" panose="020B0503020204020204" pitchFamily="34" charset="0"/>
              <a:buChar char="Ø"/>
            </a:pPr>
            <a:r>
              <a:rPr lang="en-US" sz="1500" b="0">
                <a:ea typeface="Meiryo"/>
              </a:rPr>
              <a:t>Try it out and see what you think?  How well did it respond to the prompt? Was the game interesting or not? How long could you play before you completed the task, Copilot stopped, or you lost interest?</a:t>
            </a:r>
          </a:p>
          <a:p>
            <a:pPr marL="285750" indent="-285750">
              <a:lnSpc>
                <a:spcPct val="130000"/>
              </a:lnSpc>
              <a:buFont typeface="Wingdings" panose="020B0503020204020204" pitchFamily="34" charset="0"/>
              <a:buChar char="Ø"/>
            </a:pPr>
            <a:r>
              <a:rPr lang="en-US" sz="1500" b="0">
                <a:ea typeface="Meiryo"/>
              </a:rPr>
              <a:t>What do you think about this experience?</a:t>
            </a:r>
          </a:p>
          <a:p>
            <a:pPr marL="285750" indent="-285750">
              <a:lnSpc>
                <a:spcPct val="130000"/>
              </a:lnSpc>
              <a:buFont typeface="Wingdings" panose="020B0503020204020204" pitchFamily="34" charset="0"/>
              <a:buChar char="Ø"/>
            </a:pPr>
            <a:r>
              <a:rPr lang="en-US" sz="1500" b="0">
                <a:ea typeface="Meiryo"/>
              </a:rPr>
              <a:t>If you have time you can also ask it to produce images depicting some of the scenes.</a:t>
            </a:r>
          </a:p>
          <a:p>
            <a:pPr marL="285750" indent="-285750">
              <a:lnSpc>
                <a:spcPct val="130000"/>
              </a:lnSpc>
              <a:buFont typeface="Wingdings" panose="020B0503020204020204" pitchFamily="34" charset="0"/>
              <a:buChar char="Ø"/>
            </a:pPr>
            <a:endParaRPr lang="en-US" sz="1500" b="0">
              <a:ea typeface="Meiryo"/>
            </a:endParaRPr>
          </a:p>
          <a:p>
            <a:pPr marL="285750" indent="-285750">
              <a:lnSpc>
                <a:spcPct val="130000"/>
              </a:lnSpc>
              <a:buFont typeface="Wingdings" panose="020B0503020204020204" pitchFamily="34" charset="0"/>
              <a:buChar char="Ø"/>
            </a:pPr>
            <a:endParaRPr lang="en-US" sz="1500" b="0">
              <a:ea typeface="Meiryo"/>
            </a:endParaRPr>
          </a:p>
        </p:txBody>
      </p:sp>
      <p:sp>
        <p:nvSpPr>
          <p:cNvPr id="17" name="Rectangle 16">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andscape with a river and a castle and dragon flying in the sky&#10;&#10;Description automatically generated">
            <a:extLst>
              <a:ext uri="{FF2B5EF4-FFF2-40B4-BE49-F238E27FC236}">
                <a16:creationId xmlns:a16="http://schemas.microsoft.com/office/drawing/2014/main" id="{AC2C42C5-E8AB-59DB-4E68-EF6922DB9C71}"/>
              </a:ext>
            </a:extLst>
          </p:cNvPr>
          <p:cNvPicPr>
            <a:picLocks noChangeAspect="1"/>
          </p:cNvPicPr>
          <p:nvPr/>
        </p:nvPicPr>
        <p:blipFill>
          <a:blip r:embed="rId2"/>
          <a:stretch>
            <a:fillRect/>
          </a:stretch>
        </p:blipFill>
        <p:spPr>
          <a:xfrm>
            <a:off x="2693" y="1813407"/>
            <a:ext cx="4395740" cy="4303376"/>
          </a:xfrm>
          <a:prstGeom prst="rect">
            <a:avLst/>
          </a:prstGeom>
        </p:spPr>
      </p:pic>
      <p:sp>
        <p:nvSpPr>
          <p:cNvPr id="6" name="TextBox 5">
            <a:extLst>
              <a:ext uri="{FF2B5EF4-FFF2-40B4-BE49-F238E27FC236}">
                <a16:creationId xmlns:a16="http://schemas.microsoft.com/office/drawing/2014/main" id="{C1177156-CE2C-C7B9-DFAA-429614C9E5C2}"/>
              </a:ext>
            </a:extLst>
          </p:cNvPr>
          <p:cNvSpPr txBox="1"/>
          <p:nvPr/>
        </p:nvSpPr>
        <p:spPr>
          <a:xfrm>
            <a:off x="51166" y="6257713"/>
            <a:ext cx="35094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eiryo"/>
              </a:rPr>
              <a:t>DALL-E produced image </a:t>
            </a:r>
            <a:endParaRPr lang="en-US" sz="1200"/>
          </a:p>
        </p:txBody>
      </p:sp>
    </p:spTree>
    <p:extLst>
      <p:ext uri="{BB962C8B-B14F-4D97-AF65-F5344CB8AC3E}">
        <p14:creationId xmlns:p14="http://schemas.microsoft.com/office/powerpoint/2010/main" val="555848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irl sitting and painting">
            <a:extLst>
              <a:ext uri="{FF2B5EF4-FFF2-40B4-BE49-F238E27FC236}">
                <a16:creationId xmlns:a16="http://schemas.microsoft.com/office/drawing/2014/main" id="{C77F101E-1FEA-2AE4-32E2-85CDCF76892A}"/>
              </a:ext>
            </a:extLst>
          </p:cNvPr>
          <p:cNvPicPr>
            <a:picLocks noChangeAspect="1"/>
          </p:cNvPicPr>
          <p:nvPr/>
        </p:nvPicPr>
        <p:blipFill rotWithShape="1">
          <a:blip r:embed="rId2"/>
          <a:srcRect t="17465" b="17465"/>
          <a:stretch/>
        </p:blipFill>
        <p:spPr>
          <a:xfrm>
            <a:off x="20" y="1804072"/>
            <a:ext cx="4458058" cy="4349801"/>
          </a:xfrm>
          <a:prstGeom prst="rect">
            <a:avLst/>
          </a:prstGeom>
        </p:spPr>
      </p:pic>
      <p:sp>
        <p:nvSpPr>
          <p:cNvPr id="13" name="Rectangle 12">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7E5EB4-38F9-6C15-B4F3-CAA9BDDDA29E}"/>
              </a:ext>
            </a:extLst>
          </p:cNvPr>
          <p:cNvSpPr>
            <a:spLocks noGrp="1"/>
          </p:cNvSpPr>
          <p:nvPr>
            <p:ph type="title"/>
          </p:nvPr>
        </p:nvSpPr>
        <p:spPr>
          <a:xfrm>
            <a:off x="4794634" y="332450"/>
            <a:ext cx="6754447" cy="1471622"/>
          </a:xfrm>
        </p:spPr>
        <p:txBody>
          <a:bodyPr anchor="b">
            <a:normAutofit/>
          </a:bodyPr>
          <a:lstStyle/>
          <a:p>
            <a:r>
              <a:rPr lang="en-US">
                <a:ea typeface="Meiryo"/>
              </a:rPr>
              <a:t>Activity</a:t>
            </a:r>
            <a:endParaRPr lang="en-US"/>
          </a:p>
        </p:txBody>
      </p:sp>
      <p:sp>
        <p:nvSpPr>
          <p:cNvPr id="15" name="Rectangle 14">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831425-6324-8E5C-2360-35BDD3E6C28E}"/>
              </a:ext>
            </a:extLst>
          </p:cNvPr>
          <p:cNvSpPr>
            <a:spLocks noGrp="1"/>
          </p:cNvSpPr>
          <p:nvPr>
            <p:ph idx="1"/>
          </p:nvPr>
        </p:nvSpPr>
        <p:spPr>
          <a:xfrm>
            <a:off x="4794637" y="1940001"/>
            <a:ext cx="6754446" cy="3834594"/>
          </a:xfrm>
        </p:spPr>
        <p:txBody>
          <a:bodyPr anchor="t">
            <a:normAutofit fontScale="77500" lnSpcReduction="20000"/>
          </a:bodyPr>
          <a:lstStyle/>
          <a:p>
            <a:pPr>
              <a:lnSpc>
                <a:spcPct val="130000"/>
              </a:lnSpc>
            </a:pPr>
            <a:r>
              <a:rPr lang="en-US" sz="1500">
                <a:ea typeface="Meiryo"/>
              </a:rPr>
              <a:t>Designing Logos </a:t>
            </a:r>
            <a:r>
              <a:rPr lang="en-US" sz="1500" b="0">
                <a:ea typeface="Meiryo"/>
              </a:rPr>
              <a:t>using Copilot (DALL-E)</a:t>
            </a:r>
          </a:p>
          <a:p>
            <a:pPr>
              <a:lnSpc>
                <a:spcPct val="130000"/>
              </a:lnSpc>
            </a:pPr>
            <a:endParaRPr lang="en-US" sz="1500" b="0">
              <a:ea typeface="Meiryo"/>
            </a:endParaRPr>
          </a:p>
          <a:p>
            <a:pPr marL="285750" indent="-285750">
              <a:lnSpc>
                <a:spcPct val="130000"/>
              </a:lnSpc>
              <a:buFont typeface="Wingdings" panose="020B0503020204020204" pitchFamily="34" charset="0"/>
              <a:buChar char="Ø"/>
            </a:pPr>
            <a:r>
              <a:rPr lang="en-US" sz="1500" b="0">
                <a:ea typeface="Meiryo"/>
              </a:rPr>
              <a:t>Open Copilot on the Edge browser</a:t>
            </a:r>
          </a:p>
          <a:p>
            <a:pPr marL="285750" indent="-285750">
              <a:lnSpc>
                <a:spcPct val="130000"/>
              </a:lnSpc>
              <a:buFont typeface="Wingdings" panose="020B0503020204020204" pitchFamily="34" charset="0"/>
              <a:buChar char="Ø"/>
            </a:pPr>
            <a:r>
              <a:rPr lang="en-US" sz="1500" b="0">
                <a:ea typeface="Meiryo"/>
              </a:rPr>
              <a:t>Ask it to design a logo for </a:t>
            </a:r>
            <a:r>
              <a:rPr lang="en-US" sz="1500" b="0" err="1">
                <a:ea typeface="Meiryo"/>
              </a:rPr>
              <a:t>DigiChamps</a:t>
            </a:r>
            <a:endParaRPr lang="en-US" sz="1500" b="0">
              <a:ea typeface="Meiryo"/>
            </a:endParaRPr>
          </a:p>
          <a:p>
            <a:pPr marL="285750" indent="-285750">
              <a:lnSpc>
                <a:spcPct val="130000"/>
              </a:lnSpc>
              <a:buFont typeface="Wingdings" panose="020B0503020204020204" pitchFamily="34" charset="0"/>
              <a:buChar char="Ø"/>
            </a:pPr>
            <a:r>
              <a:rPr lang="en-US" sz="1500" b="0">
                <a:ea typeface="Meiryo"/>
              </a:rPr>
              <a:t>What do you think of the results?</a:t>
            </a:r>
          </a:p>
          <a:p>
            <a:pPr marL="285750" indent="-285750">
              <a:lnSpc>
                <a:spcPct val="130000"/>
              </a:lnSpc>
              <a:buFont typeface="Wingdings" panose="020B0503020204020204" pitchFamily="34" charset="0"/>
              <a:buChar char="Ø"/>
            </a:pPr>
            <a:r>
              <a:rPr lang="en-US" sz="1500" b="0">
                <a:ea typeface="Meiryo"/>
              </a:rPr>
              <a:t>Click on one of the images and then when it opens up, right-click and select 'Search the web for image'. Can you see similar examples? If a designer is credited, they won’t have been given any credit or payment by OpenAI when they trained DALL-E or ChatGPT!</a:t>
            </a:r>
          </a:p>
          <a:p>
            <a:pPr marL="285750" indent="-285750">
              <a:lnSpc>
                <a:spcPct val="130000"/>
              </a:lnSpc>
              <a:buFont typeface="Wingdings" panose="020B0503020204020204" pitchFamily="34" charset="0"/>
              <a:buChar char="Ø"/>
            </a:pPr>
            <a:r>
              <a:rPr lang="en-US" sz="1500" b="0">
                <a:ea typeface="Meiryo"/>
              </a:rPr>
              <a:t>Try again, giving Copilot more information about what </a:t>
            </a:r>
            <a:r>
              <a:rPr lang="en-US" sz="1500" b="0" err="1">
                <a:ea typeface="Meiryo"/>
              </a:rPr>
              <a:t>DigiChamps</a:t>
            </a:r>
            <a:r>
              <a:rPr lang="en-US" sz="1500" b="0">
                <a:ea typeface="Meiryo"/>
              </a:rPr>
              <a:t> is and how it works. Are the new versions better?</a:t>
            </a:r>
          </a:p>
          <a:p>
            <a:pPr marL="285750" indent="-285750">
              <a:lnSpc>
                <a:spcPct val="130000"/>
              </a:lnSpc>
              <a:buFont typeface="Wingdings" panose="020B0503020204020204" pitchFamily="34" charset="0"/>
              <a:buChar char="Ø"/>
            </a:pPr>
            <a:r>
              <a:rPr lang="en-US" sz="1500" b="0">
                <a:ea typeface="Meiryo"/>
              </a:rPr>
              <a:t>Play with other logos, again try image searching on the results, or just critique what it produces.</a:t>
            </a:r>
          </a:p>
          <a:p>
            <a:pPr marL="285750" indent="-285750">
              <a:lnSpc>
                <a:spcPct val="130000"/>
              </a:lnSpc>
              <a:buFont typeface="Wingdings" panose="020B0503020204020204" pitchFamily="34" charset="0"/>
              <a:buChar char="Ø"/>
            </a:pPr>
            <a:endParaRPr lang="en-US" sz="1500" b="0">
              <a:ea typeface="Meiryo"/>
            </a:endParaRPr>
          </a:p>
        </p:txBody>
      </p:sp>
      <p:sp>
        <p:nvSpPr>
          <p:cNvPr id="17" name="Rectangle 16">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403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36F17-E1D9-0230-4BBD-4137248106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597864-E216-A392-DE29-567E5843BAA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86715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a:extLst>
              <a:ext uri="{FF2B5EF4-FFF2-40B4-BE49-F238E27FC236}">
                <a16:creationId xmlns:a16="http://schemas.microsoft.com/office/drawing/2014/main" id="{F8C2E484-ACF4-38CF-F338-8800E5D7DC0F}"/>
              </a:ext>
            </a:extLst>
          </p:cNvPr>
          <p:cNvPicPr>
            <a:picLocks noChangeAspect="1"/>
          </p:cNvPicPr>
          <p:nvPr/>
        </p:nvPicPr>
        <p:blipFill>
          <a:blip r:embed="rId2"/>
          <a:stretch>
            <a:fillRect/>
          </a:stretch>
        </p:blipFill>
        <p:spPr>
          <a:xfrm>
            <a:off x="1477908" y="397541"/>
            <a:ext cx="7936137" cy="5937095"/>
          </a:xfrm>
          <a:prstGeom prst="rect">
            <a:avLst/>
          </a:prstGeom>
        </p:spPr>
      </p:pic>
    </p:spTree>
    <p:extLst>
      <p:ext uri="{BB962C8B-B14F-4D97-AF65-F5344CB8AC3E}">
        <p14:creationId xmlns:p14="http://schemas.microsoft.com/office/powerpoint/2010/main" val="3096166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FB7124-993E-4CF3-A0CA-A32DF6CC4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94F4EA-6586-4537-8435-1C89CECA2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4152"/>
            <a:ext cx="4876800" cy="4129695"/>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0100" y="2057400"/>
            <a:ext cx="3695700" cy="1566615"/>
          </a:xfrm>
        </p:spPr>
        <p:txBody>
          <a:bodyPr anchor="b">
            <a:normAutofit/>
          </a:bodyPr>
          <a:lstStyle/>
          <a:p>
            <a:r>
              <a:rPr lang="en-US" sz="3200" dirty="0"/>
              <a:t>Gen AI in Academic Writing</a:t>
            </a:r>
          </a:p>
        </p:txBody>
      </p:sp>
      <p:sp>
        <p:nvSpPr>
          <p:cNvPr id="3" name="Subtitle 2"/>
          <p:cNvSpPr>
            <a:spLocks noGrp="1"/>
          </p:cNvSpPr>
          <p:nvPr>
            <p:ph type="subTitle" idx="1"/>
          </p:nvPr>
        </p:nvSpPr>
        <p:spPr>
          <a:xfrm>
            <a:off x="810953" y="3851841"/>
            <a:ext cx="3227647" cy="948760"/>
          </a:xfrm>
        </p:spPr>
        <p:txBody>
          <a:bodyPr vert="horz" lIns="91440" tIns="45720" rIns="91440" bIns="45720" rtlCol="0" anchor="t">
            <a:normAutofit fontScale="92500" lnSpcReduction="20000"/>
          </a:bodyPr>
          <a:lstStyle/>
          <a:p>
            <a:r>
              <a:rPr lang="en-US" sz="1600" dirty="0"/>
              <a:t>Staff</a:t>
            </a:r>
          </a:p>
          <a:p>
            <a:r>
              <a:rPr lang="en-US" sz="1600" dirty="0"/>
              <a:t>Postgraduate &amp; Research Students</a:t>
            </a:r>
            <a:endParaRPr lang="en-US" dirty="0"/>
          </a:p>
        </p:txBody>
      </p:sp>
      <p:grpSp>
        <p:nvGrpSpPr>
          <p:cNvPr id="5" name="Group 4">
            <a:extLst>
              <a:ext uri="{FF2B5EF4-FFF2-40B4-BE49-F238E27FC236}">
                <a16:creationId xmlns:a16="http://schemas.microsoft.com/office/drawing/2014/main" id="{54307D70-ED6E-B458-D40A-8D44896FAB96}"/>
              </a:ext>
            </a:extLst>
          </p:cNvPr>
          <p:cNvGrpSpPr/>
          <p:nvPr/>
        </p:nvGrpSpPr>
        <p:grpSpPr>
          <a:xfrm>
            <a:off x="0" y="6144262"/>
            <a:ext cx="12724177" cy="720750"/>
            <a:chOff x="0" y="6144262"/>
            <a:chExt cx="12724177" cy="720750"/>
          </a:xfrm>
        </p:grpSpPr>
        <p:sp>
          <p:nvSpPr>
            <p:cNvPr id="6" name="Rectangle 5">
              <a:extLst>
                <a:ext uri="{FF2B5EF4-FFF2-40B4-BE49-F238E27FC236}">
                  <a16:creationId xmlns:a16="http://schemas.microsoft.com/office/drawing/2014/main" id="{4AEB6BA9-490B-F4AE-1004-84683AF468AC}"/>
                </a:ext>
              </a:extLst>
            </p:cNvPr>
            <p:cNvSpPr/>
            <p:nvPr/>
          </p:nvSpPr>
          <p:spPr>
            <a:xfrm>
              <a:off x="0" y="6147836"/>
              <a:ext cx="12192000" cy="7171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lose-up of a logo&#10;&#10;Description automatically generated">
              <a:extLst>
                <a:ext uri="{FF2B5EF4-FFF2-40B4-BE49-F238E27FC236}">
                  <a16:creationId xmlns:a16="http://schemas.microsoft.com/office/drawing/2014/main" id="{06C8C534-FE86-7FC5-8D52-31DC9B48835A}"/>
                </a:ext>
              </a:extLst>
            </p:cNvPr>
            <p:cNvPicPr>
              <a:picLocks noChangeAspect="1"/>
            </p:cNvPicPr>
            <p:nvPr/>
          </p:nvPicPr>
          <p:blipFill>
            <a:blip r:embed="rId2"/>
            <a:stretch>
              <a:fillRect/>
            </a:stretch>
          </p:blipFill>
          <p:spPr>
            <a:xfrm>
              <a:off x="306" y="6144262"/>
              <a:ext cx="2705100" cy="714375"/>
            </a:xfrm>
            <a:prstGeom prst="rect">
              <a:avLst/>
            </a:prstGeom>
          </p:spPr>
        </p:pic>
        <p:sp>
          <p:nvSpPr>
            <p:cNvPr id="8" name="TextBox 6">
              <a:extLst>
                <a:ext uri="{FF2B5EF4-FFF2-40B4-BE49-F238E27FC236}">
                  <a16:creationId xmlns:a16="http://schemas.microsoft.com/office/drawing/2014/main" id="{4E5B9722-AA1C-D76B-F91D-A3D15045521B}"/>
                </a:ext>
              </a:extLst>
            </p:cNvPr>
            <p:cNvSpPr txBox="1"/>
            <p:nvPr/>
          </p:nvSpPr>
          <p:spPr>
            <a:xfrm>
              <a:off x="6146528" y="6285073"/>
              <a:ext cx="6577649"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rgbClr val="412424"/>
                  </a:solidFill>
                </a:rPr>
                <a:t>Centre for Excellence in Learning &amp; Teaching</a:t>
              </a:r>
              <a:endParaRPr lang="en-US"/>
            </a:p>
          </p:txBody>
        </p:sp>
      </p:grpSp>
      <p:pic>
        <p:nvPicPr>
          <p:cNvPr id="15" name="Picture 14" descr="A logo of a person with a black background&#10;&#10;Description automatically generated">
            <a:extLst>
              <a:ext uri="{FF2B5EF4-FFF2-40B4-BE49-F238E27FC236}">
                <a16:creationId xmlns:a16="http://schemas.microsoft.com/office/drawing/2014/main" id="{BCD17DB0-7DE8-6279-1A3E-4724945DEA55}"/>
              </a:ext>
            </a:extLst>
          </p:cNvPr>
          <p:cNvPicPr>
            <a:picLocks noChangeAspect="1"/>
          </p:cNvPicPr>
          <p:nvPr/>
        </p:nvPicPr>
        <p:blipFill>
          <a:blip r:embed="rId3"/>
          <a:stretch>
            <a:fillRect/>
          </a:stretch>
        </p:blipFill>
        <p:spPr>
          <a:xfrm>
            <a:off x="123423" y="220980"/>
            <a:ext cx="1780075" cy="1699260"/>
          </a:xfrm>
          <a:prstGeom prst="rect">
            <a:avLst/>
          </a:prstGeom>
        </p:spPr>
      </p:pic>
      <p:sp>
        <p:nvSpPr>
          <p:cNvPr id="16" name="TextBox 15">
            <a:extLst>
              <a:ext uri="{FF2B5EF4-FFF2-40B4-BE49-F238E27FC236}">
                <a16:creationId xmlns:a16="http://schemas.microsoft.com/office/drawing/2014/main" id="{30EFBA76-3FE3-5694-11D0-BB137B65073D}"/>
              </a:ext>
            </a:extLst>
          </p:cNvPr>
          <p:cNvSpPr txBox="1"/>
          <p:nvPr/>
        </p:nvSpPr>
        <p:spPr>
          <a:xfrm>
            <a:off x="2324100" y="601980"/>
            <a:ext cx="80848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err="1">
                <a:latin typeface="Bierstadt Display"/>
                <a:ea typeface="Calibri"/>
                <a:cs typeface="Calibri"/>
              </a:rPr>
              <a:t>Workpackage</a:t>
            </a:r>
            <a:r>
              <a:rPr lang="en-US" sz="2400" b="1" dirty="0">
                <a:latin typeface="Bierstadt Display"/>
                <a:ea typeface="Calibri"/>
                <a:cs typeface="Calibri"/>
              </a:rPr>
              <a:t> 3:  Staff-Student Partnership Activities</a:t>
            </a:r>
          </a:p>
        </p:txBody>
      </p:sp>
      <p:pic>
        <p:nvPicPr>
          <p:cNvPr id="17" name="Picture 16" descr="A person writing on a book&#10;&#10;Description automatically generated">
            <a:extLst>
              <a:ext uri="{FF2B5EF4-FFF2-40B4-BE49-F238E27FC236}">
                <a16:creationId xmlns:a16="http://schemas.microsoft.com/office/drawing/2014/main" id="{7D0014F0-6194-98AF-0622-1EE949B71E58}"/>
              </a:ext>
            </a:extLst>
          </p:cNvPr>
          <p:cNvPicPr>
            <a:picLocks noChangeAspect="1"/>
          </p:cNvPicPr>
          <p:nvPr/>
        </p:nvPicPr>
        <p:blipFill>
          <a:blip r:embed="rId4"/>
          <a:stretch>
            <a:fillRect/>
          </a:stretch>
        </p:blipFill>
        <p:spPr>
          <a:xfrm>
            <a:off x="5575128" y="1314386"/>
            <a:ext cx="4249763" cy="4221608"/>
          </a:xfrm>
          <a:prstGeom prst="rect">
            <a:avLst/>
          </a:prstGeom>
        </p:spPr>
      </p:pic>
      <p:sp>
        <p:nvSpPr>
          <p:cNvPr id="18" name="TextBox 17">
            <a:extLst>
              <a:ext uri="{FF2B5EF4-FFF2-40B4-BE49-F238E27FC236}">
                <a16:creationId xmlns:a16="http://schemas.microsoft.com/office/drawing/2014/main" id="{A28AC0CF-AC14-F2C9-9161-072898CCE178}"/>
              </a:ext>
            </a:extLst>
          </p:cNvPr>
          <p:cNvSpPr txBox="1"/>
          <p:nvPr/>
        </p:nvSpPr>
        <p:spPr>
          <a:xfrm>
            <a:off x="6438900" y="1531620"/>
            <a:ext cx="25146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Writing as thinking</a:t>
            </a:r>
          </a:p>
        </p:txBody>
      </p:sp>
    </p:spTree>
    <p:extLst>
      <p:ext uri="{BB962C8B-B14F-4D97-AF65-F5344CB8AC3E}">
        <p14:creationId xmlns:p14="http://schemas.microsoft.com/office/powerpoint/2010/main" val="1650353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picture of the brain made up of patterns">
            <a:extLst>
              <a:ext uri="{FF2B5EF4-FFF2-40B4-BE49-F238E27FC236}">
                <a16:creationId xmlns:a16="http://schemas.microsoft.com/office/drawing/2014/main" id="{B598D584-CCED-54BC-EB60-434D626AF505}"/>
              </a:ext>
            </a:extLst>
          </p:cNvPr>
          <p:cNvPicPr>
            <a:picLocks noChangeAspect="1"/>
          </p:cNvPicPr>
          <p:nvPr/>
        </p:nvPicPr>
        <p:blipFill rotWithShape="1">
          <a:blip r:embed="rId3"/>
          <a:srcRect l="9739" r="9739"/>
          <a:stretch/>
        </p:blipFill>
        <p:spPr>
          <a:xfrm>
            <a:off x="20" y="1804072"/>
            <a:ext cx="4458058" cy="4349801"/>
          </a:xfrm>
          <a:prstGeom prst="rect">
            <a:avLst/>
          </a:prstGeom>
        </p:spPr>
      </p:pic>
      <p:sp>
        <p:nvSpPr>
          <p:cNvPr id="13" name="Rectangle 12">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1740090"/>
            <a:ext cx="7765922" cy="44275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B74775-9A5C-D913-38D6-D1A8767BEB4A}"/>
              </a:ext>
            </a:extLst>
          </p:cNvPr>
          <p:cNvSpPr>
            <a:spLocks noGrp="1"/>
          </p:cNvSpPr>
          <p:nvPr>
            <p:ph type="title"/>
          </p:nvPr>
        </p:nvSpPr>
        <p:spPr>
          <a:xfrm>
            <a:off x="4794634" y="330843"/>
            <a:ext cx="6754447" cy="1139172"/>
          </a:xfrm>
        </p:spPr>
        <p:txBody>
          <a:bodyPr anchor="b">
            <a:normAutofit fontScale="90000"/>
          </a:bodyPr>
          <a:lstStyle/>
          <a:p>
            <a:r>
              <a:rPr lang="en-US">
                <a:ea typeface="Meiryo"/>
              </a:rPr>
              <a:t>Metaphors mix-up meaning</a:t>
            </a:r>
            <a:endParaRPr lang="en-US"/>
          </a:p>
        </p:txBody>
      </p:sp>
      <p:sp>
        <p:nvSpPr>
          <p:cNvPr id="15" name="Rectangle 14">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538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186FA6-3F52-9BD1-2386-9D607E534720}"/>
              </a:ext>
            </a:extLst>
          </p:cNvPr>
          <p:cNvSpPr>
            <a:spLocks noGrp="1"/>
          </p:cNvSpPr>
          <p:nvPr>
            <p:ph idx="1"/>
          </p:nvPr>
        </p:nvSpPr>
        <p:spPr>
          <a:xfrm>
            <a:off x="4794637" y="2057475"/>
            <a:ext cx="7097120" cy="2066871"/>
          </a:xfrm>
        </p:spPr>
        <p:txBody>
          <a:bodyPr vert="horz" lIns="109728" tIns="109728" rIns="109728" bIns="91440" rtlCol="0" anchor="t">
            <a:noAutofit/>
          </a:bodyPr>
          <a:lstStyle/>
          <a:p>
            <a:pPr>
              <a:lnSpc>
                <a:spcPct val="130000"/>
              </a:lnSpc>
            </a:pPr>
            <a:r>
              <a:rPr lang="en-US">
                <a:ea typeface="Meiryo"/>
              </a:rPr>
              <a:t>Are we really describing what these systems are or are we endowing them with more capability than deserved because of what we call them?</a:t>
            </a:r>
          </a:p>
          <a:p>
            <a:pPr>
              <a:lnSpc>
                <a:spcPct val="130000"/>
              </a:lnSpc>
            </a:pPr>
            <a:r>
              <a:rPr lang="en-US">
                <a:ea typeface="Meiryo"/>
              </a:rPr>
              <a:t>Intelligence? Autonomous? Sentience? </a:t>
            </a:r>
          </a:p>
          <a:p>
            <a:pPr>
              <a:lnSpc>
                <a:spcPct val="130000"/>
              </a:lnSpc>
            </a:pPr>
            <a:endParaRPr lang="en-US">
              <a:ea typeface="Meiryo"/>
            </a:endParaRPr>
          </a:p>
          <a:p>
            <a:pPr>
              <a:lnSpc>
                <a:spcPct val="130000"/>
              </a:lnSpc>
            </a:pPr>
            <a:endParaRPr lang="en-US">
              <a:ea typeface="Meiryo"/>
            </a:endParaRPr>
          </a:p>
        </p:txBody>
      </p:sp>
      <p:sp>
        <p:nvSpPr>
          <p:cNvPr id="17" name="Rectangle 16">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DD26337-0788-46D6-A7B2-6DA25B1D354D}"/>
              </a:ext>
            </a:extLst>
          </p:cNvPr>
          <p:cNvGrpSpPr/>
          <p:nvPr/>
        </p:nvGrpSpPr>
        <p:grpSpPr>
          <a:xfrm>
            <a:off x="4796542" y="3211221"/>
            <a:ext cx="7462563" cy="3736055"/>
            <a:chOff x="4796542" y="3211221"/>
            <a:chExt cx="7462563" cy="3736055"/>
          </a:xfrm>
        </p:grpSpPr>
        <p:pic>
          <p:nvPicPr>
            <p:cNvPr id="6" name="Picture 5" descr="A black robot with arms extended&#10;&#10;Description automatically generated">
              <a:extLst>
                <a:ext uri="{FF2B5EF4-FFF2-40B4-BE49-F238E27FC236}">
                  <a16:creationId xmlns:a16="http://schemas.microsoft.com/office/drawing/2014/main" id="{E1308F6F-DCDB-0F97-853F-163D6F2B6616}"/>
                </a:ext>
              </a:extLst>
            </p:cNvPr>
            <p:cNvPicPr>
              <a:picLocks noChangeAspect="1"/>
            </p:cNvPicPr>
            <p:nvPr/>
          </p:nvPicPr>
          <p:blipFill>
            <a:blip r:embed="rId4"/>
            <a:stretch>
              <a:fillRect/>
            </a:stretch>
          </p:blipFill>
          <p:spPr>
            <a:xfrm>
              <a:off x="10154517" y="3211221"/>
              <a:ext cx="2104588" cy="3736055"/>
            </a:xfrm>
            <a:prstGeom prst="rect">
              <a:avLst/>
            </a:prstGeom>
          </p:spPr>
        </p:pic>
        <p:sp>
          <p:nvSpPr>
            <p:cNvPr id="8" name="TextBox 7">
              <a:extLst>
                <a:ext uri="{FF2B5EF4-FFF2-40B4-BE49-F238E27FC236}">
                  <a16:creationId xmlns:a16="http://schemas.microsoft.com/office/drawing/2014/main" id="{4A020186-908F-8EC3-1468-E2EE45659D1A}"/>
                </a:ext>
              </a:extLst>
            </p:cNvPr>
            <p:cNvSpPr txBox="1"/>
            <p:nvPr/>
          </p:nvSpPr>
          <p:spPr>
            <a:xfrm>
              <a:off x="4796542" y="456208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04040"/>
                  </a:solidFill>
                </a:rPr>
                <a:t>Science fiction? Anthropomorphism?</a:t>
              </a:r>
              <a:endParaRPr lang="en-US"/>
            </a:p>
          </p:txBody>
        </p:sp>
      </p:grpSp>
    </p:spTree>
    <p:extLst>
      <p:ext uri="{BB962C8B-B14F-4D97-AF65-F5344CB8AC3E}">
        <p14:creationId xmlns:p14="http://schemas.microsoft.com/office/powerpoint/2010/main" val="306856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ords.mov">
            <a:hlinkClick r:id="" action="ppaction://media"/>
            <a:extLst>
              <a:ext uri="{FF2B5EF4-FFF2-40B4-BE49-F238E27FC236}">
                <a16:creationId xmlns:a16="http://schemas.microsoft.com/office/drawing/2014/main" id="{45D8BB8B-A7E2-DA93-E483-8FAF244EC5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5987" y="224118"/>
            <a:ext cx="4693095" cy="6205745"/>
          </a:xfrm>
          <a:prstGeom prst="rect">
            <a:avLst/>
          </a:prstGeom>
          <a:ln w="28575">
            <a:solidFill>
              <a:schemeClr val="tx1"/>
            </a:solidFill>
          </a:ln>
        </p:spPr>
      </p:pic>
      <p:pic>
        <p:nvPicPr>
          <p:cNvPr id="3" name="Picture 2">
            <a:extLst>
              <a:ext uri="{FF2B5EF4-FFF2-40B4-BE49-F238E27FC236}">
                <a16:creationId xmlns:a16="http://schemas.microsoft.com/office/drawing/2014/main" id="{523DC7CF-A2E2-280C-7A48-A23DD5AE514A}"/>
              </a:ext>
            </a:extLst>
          </p:cNvPr>
          <p:cNvPicPr>
            <a:picLocks noChangeAspect="1"/>
          </p:cNvPicPr>
          <p:nvPr/>
        </p:nvPicPr>
        <p:blipFill>
          <a:blip r:embed="rId6"/>
          <a:stretch>
            <a:fillRect/>
          </a:stretch>
        </p:blipFill>
        <p:spPr>
          <a:xfrm>
            <a:off x="6089650" y="3429000"/>
            <a:ext cx="12700" cy="0"/>
          </a:xfrm>
          <a:prstGeom prst="rect">
            <a:avLst/>
          </a:prstGeom>
        </p:spPr>
      </p:pic>
      <p:pic>
        <p:nvPicPr>
          <p:cNvPr id="7" name="Picture 6" descr="A pattern of green rectangular objects&#10;&#10;Description automatically generated">
            <a:extLst>
              <a:ext uri="{FF2B5EF4-FFF2-40B4-BE49-F238E27FC236}">
                <a16:creationId xmlns:a16="http://schemas.microsoft.com/office/drawing/2014/main" id="{EB7FBE5E-F1E3-B44B-A673-E64D074B13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5618" y="184150"/>
            <a:ext cx="4779610" cy="6245714"/>
          </a:xfrm>
          <a:prstGeom prst="rect">
            <a:avLst/>
          </a:prstGeom>
          <a:ln w="28575">
            <a:solidFill>
              <a:schemeClr val="tx1"/>
            </a:solidFill>
            <a:extLst>
              <a:ext uri="{C807C97D-BFC1-408E-A445-0C87EB9F89A2}">
                <ask:lineSketchStyleProps xmlns:ask="http://schemas.microsoft.com/office/drawing/2018/sketchyshapes" sd="1219033472">
                  <a:custGeom>
                    <a:avLst/>
                    <a:gdLst>
                      <a:gd name="connsiteX0" fmla="*/ 0 w 4779610"/>
                      <a:gd name="connsiteY0" fmla="*/ 0 h 6245714"/>
                      <a:gd name="connsiteX1" fmla="*/ 4779610 w 4779610"/>
                      <a:gd name="connsiteY1" fmla="*/ 0 h 6245714"/>
                      <a:gd name="connsiteX2" fmla="*/ 4779610 w 4779610"/>
                      <a:gd name="connsiteY2" fmla="*/ 6245714 h 6245714"/>
                      <a:gd name="connsiteX3" fmla="*/ 0 w 4779610"/>
                      <a:gd name="connsiteY3" fmla="*/ 6245714 h 6245714"/>
                      <a:gd name="connsiteX4" fmla="*/ 0 w 4779610"/>
                      <a:gd name="connsiteY4" fmla="*/ 0 h 624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9610" h="6245714" fill="none" extrusionOk="0">
                        <a:moveTo>
                          <a:pt x="0" y="0"/>
                        </a:moveTo>
                        <a:cubicBezTo>
                          <a:pt x="877784" y="-49533"/>
                          <a:pt x="3826198" y="-14809"/>
                          <a:pt x="4779610" y="0"/>
                        </a:cubicBezTo>
                        <a:cubicBezTo>
                          <a:pt x="4867249" y="1560784"/>
                          <a:pt x="4706931" y="3461262"/>
                          <a:pt x="4779610" y="6245714"/>
                        </a:cubicBezTo>
                        <a:cubicBezTo>
                          <a:pt x="3280370" y="6197483"/>
                          <a:pt x="2324315" y="6330169"/>
                          <a:pt x="0" y="6245714"/>
                        </a:cubicBezTo>
                        <a:cubicBezTo>
                          <a:pt x="-38581" y="4239221"/>
                          <a:pt x="63341" y="2236017"/>
                          <a:pt x="0" y="0"/>
                        </a:cubicBezTo>
                        <a:close/>
                      </a:path>
                      <a:path w="4779610" h="6245714" stroke="0" extrusionOk="0">
                        <a:moveTo>
                          <a:pt x="0" y="0"/>
                        </a:moveTo>
                        <a:cubicBezTo>
                          <a:pt x="1449854" y="118645"/>
                          <a:pt x="3402807" y="116012"/>
                          <a:pt x="4779610" y="0"/>
                        </a:cubicBezTo>
                        <a:cubicBezTo>
                          <a:pt x="4646728" y="1826276"/>
                          <a:pt x="4864561" y="3681265"/>
                          <a:pt x="4779610" y="6245714"/>
                        </a:cubicBezTo>
                        <a:cubicBezTo>
                          <a:pt x="4081315" y="6380314"/>
                          <a:pt x="954259" y="6088518"/>
                          <a:pt x="0" y="6245714"/>
                        </a:cubicBezTo>
                        <a:cubicBezTo>
                          <a:pt x="-20187" y="3954650"/>
                          <a:pt x="-152480" y="2081594"/>
                          <a:pt x="0" y="0"/>
                        </a:cubicBezTo>
                        <a:close/>
                      </a:path>
                    </a:pathLst>
                  </a:custGeom>
                  <ask:type>
                    <ask:lineSketchNone/>
                  </ask:type>
                </ask:lineSketchStyleProps>
              </a:ext>
            </a:extLst>
          </a:ln>
        </p:spPr>
      </p:pic>
      <p:sp>
        <p:nvSpPr>
          <p:cNvPr id="8" name="Rectangle 7">
            <a:extLst>
              <a:ext uri="{FF2B5EF4-FFF2-40B4-BE49-F238E27FC236}">
                <a16:creationId xmlns:a16="http://schemas.microsoft.com/office/drawing/2014/main" id="{B016B830-4C8F-3E33-F1A4-1CA3D9FC4A80}"/>
              </a:ext>
            </a:extLst>
          </p:cNvPr>
          <p:cNvSpPr/>
          <p:nvPr/>
        </p:nvSpPr>
        <p:spPr>
          <a:xfrm>
            <a:off x="0" y="6033247"/>
            <a:ext cx="12192000" cy="600635"/>
          </a:xfrm>
          <a:prstGeom prst="rect">
            <a:avLst/>
          </a:prstGeom>
          <a:ln>
            <a:noFill/>
          </a:ln>
          <a:effectLst>
            <a:outerShdw blurRad="63500" dist="38100" dir="2700000" algn="tl" rotWithShape="0">
              <a:prstClr val="black">
                <a:alpha val="30000"/>
              </a:prstClr>
            </a:outerShdw>
            <a:reflection stA="40000" endPos="54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Generative AI doesn’t ‘understand’ words, it converts them into ‘tokens’ and creates numerical vectors that show the connections between these tokens across the data it has been trained on.</a:t>
            </a:r>
          </a:p>
        </p:txBody>
      </p:sp>
      <p:sp>
        <p:nvSpPr>
          <p:cNvPr id="17" name="TextBox 16">
            <a:extLst>
              <a:ext uri="{FF2B5EF4-FFF2-40B4-BE49-F238E27FC236}">
                <a16:creationId xmlns:a16="http://schemas.microsoft.com/office/drawing/2014/main" id="{30B78313-BDE7-9BEA-9C09-A552684B439C}"/>
              </a:ext>
            </a:extLst>
          </p:cNvPr>
          <p:cNvSpPr txBox="1"/>
          <p:nvPr/>
        </p:nvSpPr>
        <p:spPr>
          <a:xfrm rot="16200000">
            <a:off x="9090139" y="2841192"/>
            <a:ext cx="5556714" cy="369332"/>
          </a:xfrm>
          <a:prstGeom prst="rect">
            <a:avLst/>
          </a:prstGeom>
          <a:noFill/>
        </p:spPr>
        <p:txBody>
          <a:bodyPr wrap="none" rtlCol="0">
            <a:spAutoFit/>
          </a:bodyPr>
          <a:lstStyle/>
          <a:p>
            <a:r>
              <a:rPr lang="en-IE"/>
              <a:t>From the Guardian, technology section, Nov 2023</a:t>
            </a:r>
          </a:p>
        </p:txBody>
      </p:sp>
    </p:spTree>
    <p:extLst>
      <p:ext uri="{BB962C8B-B14F-4D97-AF65-F5344CB8AC3E}">
        <p14:creationId xmlns:p14="http://schemas.microsoft.com/office/powerpoint/2010/main" val="97789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16"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lluminated server room panel">
            <a:extLst>
              <a:ext uri="{FF2B5EF4-FFF2-40B4-BE49-F238E27FC236}">
                <a16:creationId xmlns:a16="http://schemas.microsoft.com/office/drawing/2014/main" id="{B598D584-CCED-54BC-EB60-434D626AF505}"/>
              </a:ext>
            </a:extLst>
          </p:cNvPr>
          <p:cNvPicPr>
            <a:picLocks noChangeAspect="1"/>
          </p:cNvPicPr>
          <p:nvPr/>
        </p:nvPicPr>
        <p:blipFill rotWithShape="1">
          <a:blip r:embed="rId3"/>
          <a:srcRect l="15845" r="15845"/>
          <a:stretch/>
        </p:blipFill>
        <p:spPr>
          <a:xfrm>
            <a:off x="20" y="1804072"/>
            <a:ext cx="4458058" cy="4349801"/>
          </a:xfrm>
          <a:prstGeom prst="rect">
            <a:avLst/>
          </a:prstGeom>
        </p:spPr>
      </p:pic>
      <p:sp>
        <p:nvSpPr>
          <p:cNvPr id="2" name="Title 1">
            <a:extLst>
              <a:ext uri="{FF2B5EF4-FFF2-40B4-BE49-F238E27FC236}">
                <a16:creationId xmlns:a16="http://schemas.microsoft.com/office/drawing/2014/main" id="{09B74775-9A5C-D913-38D6-D1A8767BEB4A}"/>
              </a:ext>
            </a:extLst>
          </p:cNvPr>
          <p:cNvSpPr>
            <a:spLocks noGrp="1"/>
          </p:cNvSpPr>
          <p:nvPr>
            <p:ph type="title"/>
          </p:nvPr>
        </p:nvSpPr>
        <p:spPr>
          <a:xfrm>
            <a:off x="4794634" y="330843"/>
            <a:ext cx="6754447" cy="1139172"/>
          </a:xfrm>
        </p:spPr>
        <p:txBody>
          <a:bodyPr anchor="b">
            <a:normAutofit/>
          </a:bodyPr>
          <a:lstStyle/>
          <a:p>
            <a:r>
              <a:rPr lang="en-US">
                <a:ea typeface="Meiryo"/>
              </a:rPr>
              <a:t>Issues</a:t>
            </a:r>
            <a:endParaRPr lang="en-US"/>
          </a:p>
        </p:txBody>
      </p:sp>
      <p:sp>
        <p:nvSpPr>
          <p:cNvPr id="15" name="Rectangle 14">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538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3FE5C64-4268-9B7F-2956-510633B23263}"/>
              </a:ext>
            </a:extLst>
          </p:cNvPr>
          <p:cNvSpPr txBox="1">
            <a:spLocks/>
          </p:cNvSpPr>
          <p:nvPr/>
        </p:nvSpPr>
        <p:spPr>
          <a:xfrm>
            <a:off x="4817355" y="1990019"/>
            <a:ext cx="6727712" cy="3850978"/>
          </a:xfrm>
          <a:prstGeom prst="rect">
            <a:avLst/>
          </a:prstGeom>
        </p:spPr>
        <p:txBody>
          <a:bodyPr vert="horz" lIns="91440" tIns="45720" rIns="91440" bIns="45720" rtlCol="0" anchor="t">
            <a:no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285750" indent="-285750">
              <a:buFont typeface="Wingdings" panose="020B0503020204020204" pitchFamily="34" charset="0"/>
              <a:buChar char="v"/>
            </a:pPr>
            <a:r>
              <a:rPr lang="en-IE"/>
              <a:t>Limited information about ‘Training Data’ and processes</a:t>
            </a:r>
            <a:endParaRPr lang="en-US"/>
          </a:p>
          <a:p>
            <a:pPr marL="285750" indent="-285750">
              <a:buFont typeface="Wingdings" panose="020B0503020204020204" pitchFamily="34" charset="0"/>
              <a:buChar char="v"/>
            </a:pPr>
            <a:r>
              <a:rPr lang="en-IE"/>
              <a:t>Significant resource demand</a:t>
            </a:r>
            <a:endParaRPr lang="en-IE">
              <a:ea typeface="Meiryo"/>
            </a:endParaRPr>
          </a:p>
          <a:p>
            <a:pPr marL="285750" indent="-285750">
              <a:buFont typeface="Wingdings" panose="020B0503020204020204" pitchFamily="34" charset="0"/>
              <a:buChar char="v"/>
            </a:pPr>
            <a:r>
              <a:rPr lang="en-IE"/>
              <a:t>Prone to unpredictable error and fabrications </a:t>
            </a:r>
            <a:endParaRPr lang="en-IE" sz="1800">
              <a:ea typeface="Meiryo"/>
            </a:endParaRPr>
          </a:p>
          <a:p>
            <a:pPr marL="285750" indent="-285750">
              <a:buFont typeface="Wingdings" panose="020B0503020204020204" pitchFamily="34" charset="0"/>
              <a:buChar char="v"/>
            </a:pPr>
            <a:r>
              <a:rPr lang="en-IE"/>
              <a:t>Quality of output deceptively high, yet often actually bland, limited, unimaginative</a:t>
            </a:r>
            <a:endParaRPr lang="en-IE">
              <a:ea typeface="Meiryo"/>
            </a:endParaRPr>
          </a:p>
          <a:p>
            <a:pPr marL="285750" indent="-285750">
              <a:buFont typeface="Wingdings" panose="020B0503020204020204" pitchFamily="34" charset="0"/>
              <a:buChar char="v"/>
            </a:pPr>
            <a:r>
              <a:rPr lang="en-IE"/>
              <a:t>Unethical use</a:t>
            </a:r>
            <a:endParaRPr lang="en-IE">
              <a:ea typeface="Meiryo"/>
            </a:endParaRPr>
          </a:p>
        </p:txBody>
      </p:sp>
    </p:spTree>
    <p:extLst>
      <p:ext uri="{BB962C8B-B14F-4D97-AF65-F5344CB8AC3E}">
        <p14:creationId xmlns:p14="http://schemas.microsoft.com/office/powerpoint/2010/main" val="315547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dissolv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dissolv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dissolv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dissolv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52C2-DAF5-807B-AFD3-C843A1251B31}"/>
              </a:ext>
            </a:extLst>
          </p:cNvPr>
          <p:cNvSpPr>
            <a:spLocks noGrp="1"/>
          </p:cNvSpPr>
          <p:nvPr>
            <p:ph type="title"/>
          </p:nvPr>
        </p:nvSpPr>
        <p:spPr>
          <a:xfrm>
            <a:off x="5080216" y="1076324"/>
            <a:ext cx="6272784" cy="1535051"/>
          </a:xfrm>
        </p:spPr>
        <p:txBody>
          <a:bodyPr anchor="b">
            <a:normAutofit/>
          </a:bodyPr>
          <a:lstStyle/>
          <a:p>
            <a:r>
              <a:rPr lang="en-IE" sz="4800"/>
              <a:t>AI assisting or bypassing learning?</a:t>
            </a:r>
          </a:p>
        </p:txBody>
      </p:sp>
      <p:pic>
        <p:nvPicPr>
          <p:cNvPr id="5" name="Picture 4" descr="Magnifying glass on clear background">
            <a:extLst>
              <a:ext uri="{FF2B5EF4-FFF2-40B4-BE49-F238E27FC236}">
                <a16:creationId xmlns:a16="http://schemas.microsoft.com/office/drawing/2014/main" id="{86BF4CDE-EDDF-643D-8114-E5A7A8AFF6B4}"/>
              </a:ext>
            </a:extLst>
          </p:cNvPr>
          <p:cNvPicPr>
            <a:picLocks noChangeAspect="1"/>
          </p:cNvPicPr>
          <p:nvPr/>
        </p:nvPicPr>
        <p:blipFill rotWithShape="1">
          <a:blip r:embed="rId2">
            <a:extLst>
              <a:ext uri="{28A0092B-C50C-407E-A947-70E740481C1C}">
                <a14:useLocalDpi xmlns:a14="http://schemas.microsoft.com/office/drawing/2010/main"/>
              </a:ext>
            </a:extLst>
          </a:blip>
          <a:srcRect b="-1"/>
          <a:stretch/>
        </p:blipFill>
        <p:spPr>
          <a:xfrm>
            <a:off x="20" y="10"/>
            <a:ext cx="4505305" cy="6857990"/>
          </a:xfrm>
          <a:prstGeom prst="rect">
            <a:avLst/>
          </a:prstGeom>
        </p:spPr>
      </p:pic>
      <p:sp>
        <p:nvSpPr>
          <p:cNvPr id="3" name="Content Placeholder 2">
            <a:extLst>
              <a:ext uri="{FF2B5EF4-FFF2-40B4-BE49-F238E27FC236}">
                <a16:creationId xmlns:a16="http://schemas.microsoft.com/office/drawing/2014/main" id="{321413A2-1585-3644-1227-0E6AE1101379}"/>
              </a:ext>
            </a:extLst>
          </p:cNvPr>
          <p:cNvSpPr>
            <a:spLocks noGrp="1"/>
          </p:cNvSpPr>
          <p:nvPr>
            <p:ph idx="1"/>
          </p:nvPr>
        </p:nvSpPr>
        <p:spPr>
          <a:xfrm>
            <a:off x="5010944" y="2918322"/>
            <a:ext cx="6896237" cy="3717571"/>
          </a:xfrm>
        </p:spPr>
        <p:txBody>
          <a:bodyPr vert="horz" lIns="91440" tIns="45720" rIns="91440" bIns="45720" rtlCol="0" anchor="t">
            <a:normAutofit fontScale="92500" lnSpcReduction="20000"/>
          </a:bodyPr>
          <a:lstStyle/>
          <a:p>
            <a:r>
              <a:rPr lang="en-IE" sz="1800"/>
              <a:t>If it helps with tedious tasks, would it not be better for everyone to get rid of those tasks rather than just get AI to do them? </a:t>
            </a:r>
          </a:p>
          <a:p>
            <a:r>
              <a:rPr lang="en-IE" sz="1600" i="1">
                <a:ea typeface="+mn-lt"/>
                <a:cs typeface="+mn-lt"/>
              </a:rPr>
              <a:t>Do not use Gen AI to do assignments for you and then claim that it is all your own work. That's the same as paying someone else to do your work and is fraudulent.</a:t>
            </a:r>
            <a:endParaRPr lang="en-IE" sz="1800"/>
          </a:p>
          <a:p>
            <a:r>
              <a:rPr lang="en-IE" sz="1800"/>
              <a:t>More authentic forms of assessment? Different approaches to making sure the student has learned the subject? </a:t>
            </a:r>
            <a:endParaRPr lang="en-IE" sz="1800">
              <a:ea typeface="+mn-lt"/>
              <a:cs typeface="+mn-lt"/>
            </a:endParaRPr>
          </a:p>
          <a:p>
            <a:r>
              <a:rPr lang="en-IE" sz="1800"/>
              <a:t>What can it do that you would give to an untrustworthy, unimaginative assistant? You need to check its work and actually know the subject it is writing about to be able to do so.</a:t>
            </a:r>
          </a:p>
          <a:p>
            <a:r>
              <a:rPr lang="en-IE" sz="1800" b="1"/>
              <a:t>Explore possibilities without being dazzled, think critically, be aware of its limitations, protect your data and ideas, and always live up to integrity and honesty.</a:t>
            </a:r>
            <a:r>
              <a:rPr lang="en-IE" sz="1800"/>
              <a:t> </a:t>
            </a:r>
            <a:endParaRPr lang="en-IE" sz="1800" i="1"/>
          </a:p>
          <a:p>
            <a:endParaRPr lang="en-IE" sz="1800" i="1"/>
          </a:p>
          <a:p>
            <a:endParaRPr lang="en-IE" sz="1800"/>
          </a:p>
          <a:p>
            <a:endParaRPr lang="en-IE" sz="1800"/>
          </a:p>
        </p:txBody>
      </p:sp>
    </p:spTree>
    <p:extLst>
      <p:ext uri="{BB962C8B-B14F-4D97-AF65-F5344CB8AC3E}">
        <p14:creationId xmlns:p14="http://schemas.microsoft.com/office/powerpoint/2010/main" val="1239084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udent reading in library">
            <a:extLst>
              <a:ext uri="{FF2B5EF4-FFF2-40B4-BE49-F238E27FC236}">
                <a16:creationId xmlns:a16="http://schemas.microsoft.com/office/drawing/2014/main" id="{C77F101E-1FEA-2AE4-32E2-85CDCF76892A}"/>
              </a:ext>
            </a:extLst>
          </p:cNvPr>
          <p:cNvPicPr>
            <a:picLocks noChangeAspect="1"/>
          </p:cNvPicPr>
          <p:nvPr/>
        </p:nvPicPr>
        <p:blipFill rotWithShape="1">
          <a:blip r:embed="rId2"/>
          <a:srcRect l="15837" r="15837"/>
          <a:stretch/>
        </p:blipFill>
        <p:spPr>
          <a:xfrm>
            <a:off x="20" y="1804072"/>
            <a:ext cx="4458058" cy="4349801"/>
          </a:xfrm>
          <a:prstGeom prst="rect">
            <a:avLst/>
          </a:prstGeom>
        </p:spPr>
      </p:pic>
      <p:sp>
        <p:nvSpPr>
          <p:cNvPr id="13" name="Rectangle 12">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7E5EB4-38F9-6C15-B4F3-CAA9BDDDA29E}"/>
              </a:ext>
            </a:extLst>
          </p:cNvPr>
          <p:cNvSpPr>
            <a:spLocks noGrp="1"/>
          </p:cNvSpPr>
          <p:nvPr>
            <p:ph type="title"/>
          </p:nvPr>
        </p:nvSpPr>
        <p:spPr>
          <a:xfrm>
            <a:off x="4794634" y="332450"/>
            <a:ext cx="6754447" cy="1471622"/>
          </a:xfrm>
        </p:spPr>
        <p:txBody>
          <a:bodyPr anchor="b">
            <a:normAutofit/>
          </a:bodyPr>
          <a:lstStyle/>
          <a:p>
            <a:r>
              <a:rPr lang="en-US">
                <a:ea typeface="Meiryo"/>
              </a:rPr>
              <a:t>Activity</a:t>
            </a:r>
            <a:endParaRPr lang="en-US"/>
          </a:p>
        </p:txBody>
      </p:sp>
      <p:sp>
        <p:nvSpPr>
          <p:cNvPr id="15" name="Rectangle 14">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831425-6324-8E5C-2360-35BDD3E6C28E}"/>
              </a:ext>
            </a:extLst>
          </p:cNvPr>
          <p:cNvSpPr>
            <a:spLocks noGrp="1"/>
          </p:cNvSpPr>
          <p:nvPr>
            <p:ph idx="1"/>
          </p:nvPr>
        </p:nvSpPr>
        <p:spPr>
          <a:xfrm>
            <a:off x="4794637" y="1940001"/>
            <a:ext cx="6754446" cy="3834594"/>
          </a:xfrm>
        </p:spPr>
        <p:txBody>
          <a:bodyPr anchor="t">
            <a:normAutofit fontScale="70000" lnSpcReduction="20000"/>
          </a:bodyPr>
          <a:lstStyle/>
          <a:p>
            <a:pPr>
              <a:lnSpc>
                <a:spcPct val="130000"/>
              </a:lnSpc>
            </a:pPr>
            <a:r>
              <a:rPr lang="en-US" sz="1500">
                <a:ea typeface="Meiryo"/>
              </a:rPr>
              <a:t>Reading assistant </a:t>
            </a:r>
            <a:r>
              <a:rPr lang="en-US" sz="1500" b="0">
                <a:ea typeface="Meiryo"/>
              </a:rPr>
              <a:t>using Copilot</a:t>
            </a:r>
          </a:p>
          <a:p>
            <a:pPr>
              <a:lnSpc>
                <a:spcPct val="130000"/>
              </a:lnSpc>
            </a:pPr>
            <a:endParaRPr lang="en-US" sz="1500" b="0">
              <a:ea typeface="Meiryo"/>
            </a:endParaRPr>
          </a:p>
          <a:p>
            <a:pPr marL="285750" indent="-285750">
              <a:lnSpc>
                <a:spcPct val="130000"/>
              </a:lnSpc>
              <a:buFont typeface="Wingdings" panose="020B0503020204020204" pitchFamily="34" charset="0"/>
              <a:buChar char="Ø"/>
            </a:pPr>
            <a:r>
              <a:rPr lang="en-US" sz="1500" b="0">
                <a:ea typeface="Meiryo"/>
              </a:rPr>
              <a:t>Open a file (or website) on the Edge Browser (</a:t>
            </a:r>
            <a:r>
              <a:rPr lang="en-US" sz="1500" b="0" err="1">
                <a:ea typeface="Meiryo"/>
              </a:rPr>
              <a:t>eg</a:t>
            </a:r>
            <a:r>
              <a:rPr lang="en-US" sz="1500" b="0">
                <a:ea typeface="Meiryo"/>
              </a:rPr>
              <a:t> search for QQI NAIN </a:t>
            </a:r>
            <a:r>
              <a:rPr lang="en-US" sz="1500" b="0" err="1">
                <a:ea typeface="Meiryo"/>
              </a:rPr>
              <a:t>GenAI</a:t>
            </a:r>
            <a:r>
              <a:rPr lang="en-US" sz="1500" b="0">
                <a:ea typeface="Meiryo"/>
              </a:rPr>
              <a:t> in the normal way on the browser. When you find the </a:t>
            </a:r>
            <a:r>
              <a:rPr lang="en-US" sz="1500" b="0" err="1">
                <a:ea typeface="Meiryo"/>
              </a:rPr>
              <a:t>GenAI</a:t>
            </a:r>
            <a:r>
              <a:rPr lang="en-US" sz="1500" b="0">
                <a:ea typeface="Meiryo"/>
              </a:rPr>
              <a:t> Guidelines for Educators document, open it in the browser).</a:t>
            </a:r>
          </a:p>
          <a:p>
            <a:pPr marL="285750" indent="-285750">
              <a:lnSpc>
                <a:spcPct val="130000"/>
              </a:lnSpc>
              <a:buFont typeface="Wingdings" panose="020B0503020204020204" pitchFamily="34" charset="0"/>
              <a:buChar char="Ø"/>
            </a:pPr>
            <a:r>
              <a:rPr lang="en-US" sz="1500" b="0">
                <a:ea typeface="Meiryo"/>
              </a:rPr>
              <a:t>Open Copilot on the Edge browser</a:t>
            </a:r>
          </a:p>
          <a:p>
            <a:pPr marL="285750" indent="-285750">
              <a:lnSpc>
                <a:spcPct val="130000"/>
              </a:lnSpc>
              <a:buFont typeface="Wingdings" panose="020B0503020204020204" pitchFamily="34" charset="0"/>
              <a:buChar char="Ø"/>
            </a:pPr>
            <a:r>
              <a:rPr lang="en-US" sz="1500" b="0">
                <a:ea typeface="Meiryo"/>
              </a:rPr>
              <a:t>Ask it to </a:t>
            </a:r>
            <a:r>
              <a:rPr lang="en-US" sz="1500" b="0" err="1">
                <a:ea typeface="Meiryo"/>
              </a:rPr>
              <a:t>summarise</a:t>
            </a:r>
            <a:r>
              <a:rPr lang="en-US" sz="1500" b="0">
                <a:ea typeface="Meiryo"/>
              </a:rPr>
              <a:t> the document and specify what the main conclusions are.</a:t>
            </a:r>
          </a:p>
          <a:p>
            <a:pPr marL="285750" indent="-285750">
              <a:lnSpc>
                <a:spcPct val="130000"/>
              </a:lnSpc>
              <a:buFont typeface="Wingdings" panose="020B0503020204020204" pitchFamily="34" charset="0"/>
              <a:buChar char="Ø"/>
            </a:pPr>
            <a:r>
              <a:rPr lang="en-US" sz="1500" b="0">
                <a:ea typeface="Meiryo"/>
              </a:rPr>
              <a:t>Ask it other </a:t>
            </a:r>
            <a:r>
              <a:rPr lang="en-US" sz="1500" b="0" err="1">
                <a:ea typeface="Meiryo"/>
              </a:rPr>
              <a:t>questions,eg</a:t>
            </a:r>
            <a:r>
              <a:rPr lang="en-US" sz="1500" b="0">
                <a:ea typeface="Meiryo"/>
              </a:rPr>
              <a:t> who wrote this document, why is using </a:t>
            </a:r>
            <a:r>
              <a:rPr lang="en-US" sz="1500" b="0" err="1">
                <a:ea typeface="Meiryo"/>
              </a:rPr>
              <a:t>GenAI</a:t>
            </a:r>
            <a:r>
              <a:rPr lang="en-US" sz="1500" b="0">
                <a:ea typeface="Meiryo"/>
              </a:rPr>
              <a:t> of concern in Academic Integrity, or anything else you can think of.</a:t>
            </a:r>
          </a:p>
          <a:p>
            <a:pPr marL="285750" indent="-285750">
              <a:lnSpc>
                <a:spcPct val="130000"/>
              </a:lnSpc>
              <a:buFont typeface="Wingdings" panose="020B0503020204020204" pitchFamily="34" charset="0"/>
              <a:buChar char="Ø"/>
            </a:pPr>
            <a:r>
              <a:rPr lang="en-US" sz="1500" b="0">
                <a:ea typeface="Meiryo"/>
              </a:rPr>
              <a:t>What do you think of the results?  How well does it answer? What additional suggested questions does it produce? Is it giving you anything you wouldn't find in just a search of the document?</a:t>
            </a:r>
          </a:p>
          <a:p>
            <a:pPr marL="285750" indent="-285750">
              <a:lnSpc>
                <a:spcPct val="130000"/>
              </a:lnSpc>
              <a:buFont typeface="Wingdings" panose="020B0503020204020204" pitchFamily="34" charset="0"/>
              <a:buChar char="Ø"/>
            </a:pPr>
            <a:r>
              <a:rPr lang="en-US" sz="1500" b="0">
                <a:ea typeface="Meiryo"/>
              </a:rPr>
              <a:t>Do the same for any other PDF or website and explore how well Copilot </a:t>
            </a:r>
            <a:r>
              <a:rPr lang="en-US" sz="1500" b="0" err="1">
                <a:ea typeface="Meiryo"/>
              </a:rPr>
              <a:t>summarises</a:t>
            </a:r>
            <a:r>
              <a:rPr lang="en-US" sz="1500" b="0">
                <a:ea typeface="Meiryo"/>
              </a:rPr>
              <a:t> things.</a:t>
            </a:r>
            <a:endParaRPr lang="en-US"/>
          </a:p>
          <a:p>
            <a:pPr marL="285750" indent="-285750">
              <a:lnSpc>
                <a:spcPct val="130000"/>
              </a:lnSpc>
              <a:buFont typeface="Wingdings" panose="020B0503020204020204" pitchFamily="34" charset="0"/>
              <a:buChar char="Ø"/>
            </a:pPr>
            <a:endParaRPr lang="en-US" sz="1500" b="0">
              <a:ea typeface="Meiryo"/>
            </a:endParaRPr>
          </a:p>
          <a:p>
            <a:pPr marL="285750" indent="-285750">
              <a:lnSpc>
                <a:spcPct val="130000"/>
              </a:lnSpc>
              <a:buFont typeface="Wingdings" panose="020B0503020204020204" pitchFamily="34" charset="0"/>
              <a:buChar char="Ø"/>
            </a:pPr>
            <a:endParaRPr lang="en-US" sz="1500" b="0">
              <a:ea typeface="Meiryo"/>
            </a:endParaRPr>
          </a:p>
        </p:txBody>
      </p:sp>
      <p:sp>
        <p:nvSpPr>
          <p:cNvPr id="17" name="Rectangle 16">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3031948"/>
      </p:ext>
    </p:extLst>
  </p:cSld>
  <p:clrMapOvr>
    <a:masterClrMapping/>
  </p:clrMapOvr>
</p:sld>
</file>

<file path=ppt/theme/theme1.xml><?xml version="1.0" encoding="utf-8"?>
<a:theme xmlns:a="http://schemas.openxmlformats.org/drawingml/2006/main" name="EncaseVTI">
  <a:themeElements>
    <a:clrScheme name="Encase">
      <a:dk1>
        <a:sysClr val="windowText" lastClr="000000"/>
      </a:dk1>
      <a:lt1>
        <a:sysClr val="window" lastClr="FFFFFF"/>
      </a:lt1>
      <a:dk2>
        <a:srgbClr val="1E2121"/>
      </a:dk2>
      <a:lt2>
        <a:srgbClr val="EFECEB"/>
      </a:lt2>
      <a:accent1>
        <a:srgbClr val="717059"/>
      </a:accent1>
      <a:accent2>
        <a:srgbClr val="B9A17E"/>
      </a:accent2>
      <a:accent3>
        <a:srgbClr val="766752"/>
      </a:accent3>
      <a:accent4>
        <a:srgbClr val="A28578"/>
      </a:accent4>
      <a:accent5>
        <a:srgbClr val="6E736D"/>
      </a:accent5>
      <a:accent6>
        <a:srgbClr val="BE8366"/>
      </a:accent6>
      <a:hlink>
        <a:srgbClr val="B5714F"/>
      </a:hlink>
      <a:folHlink>
        <a:srgbClr val="7B6B4C"/>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caseVTI" id="{C293990F-FDB3-4ED3-8175-FB79CE5A2A12}" vid="{A5662C19-271F-459F-B4ED-861A98237642}"/>
    </a:ext>
  </a:extLst>
</a:theme>
</file>

<file path=ppt/theme/theme2.xml><?xml version="1.0" encoding="utf-8"?>
<a:theme xmlns:a="http://schemas.openxmlformats.org/drawingml/2006/main" name="ShojiVTI">
  <a:themeElements>
    <a:clrScheme name="AnalogousFromRegularSeedRightStep">
      <a:dk1>
        <a:srgbClr val="000000"/>
      </a:dk1>
      <a:lt1>
        <a:srgbClr val="FFFFFF"/>
      </a:lt1>
      <a:dk2>
        <a:srgbClr val="223A3C"/>
      </a:dk2>
      <a:lt2>
        <a:srgbClr val="E2E8E8"/>
      </a:lt2>
      <a:accent1>
        <a:srgbClr val="E72B29"/>
      </a:accent1>
      <a:accent2>
        <a:srgbClr val="D56917"/>
      </a:accent2>
      <a:accent3>
        <a:srgbClr val="B9A221"/>
      </a:accent3>
      <a:accent4>
        <a:srgbClr val="88B213"/>
      </a:accent4>
      <a:accent5>
        <a:srgbClr val="52BA21"/>
      </a:accent5>
      <a:accent6>
        <a:srgbClr val="15BD25"/>
      </a:accent6>
      <a:hlink>
        <a:srgbClr val="309192"/>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3.xml><?xml version="1.0" encoding="utf-8"?>
<a:theme xmlns:a="http://schemas.openxmlformats.org/drawingml/2006/main" name="AccentBoxVTI">
  <a:themeElements>
    <a:clrScheme name="AnalogousFromDarkSeedLeftStep">
      <a:dk1>
        <a:srgbClr val="000000"/>
      </a:dk1>
      <a:lt1>
        <a:srgbClr val="FFFFFF"/>
      </a:lt1>
      <a:dk2>
        <a:srgbClr val="301B2E"/>
      </a:dk2>
      <a:lt2>
        <a:srgbClr val="F0F3F2"/>
      </a:lt2>
      <a:accent1>
        <a:srgbClr val="E72986"/>
      </a:accent1>
      <a:accent2>
        <a:srgbClr val="D517C3"/>
      </a:accent2>
      <a:accent3>
        <a:srgbClr val="AA29E7"/>
      </a:accent3>
      <a:accent4>
        <a:srgbClr val="5526D8"/>
      </a:accent4>
      <a:accent5>
        <a:srgbClr val="2946E7"/>
      </a:accent5>
      <a:accent6>
        <a:srgbClr val="1784D5"/>
      </a:accent6>
      <a:hlink>
        <a:srgbClr val="413FBF"/>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12</Slides>
  <Notes>3</Notes>
  <HiddenSlides>0</HiddenSlides>
  <MMClips>0</MMClip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EncaseVTI</vt:lpstr>
      <vt:lpstr>ShojiVTI</vt:lpstr>
      <vt:lpstr>AccentBoxVTI</vt:lpstr>
      <vt:lpstr>Gen AI Workshop </vt:lpstr>
      <vt:lpstr>PowerPoint Presentation</vt:lpstr>
      <vt:lpstr>PowerPoint Presentation</vt:lpstr>
      <vt:lpstr>Gen AI in Academic Writing</vt:lpstr>
      <vt:lpstr>Metaphors mix-up meaning</vt:lpstr>
      <vt:lpstr>PowerPoint Presentation</vt:lpstr>
      <vt:lpstr>Issues</vt:lpstr>
      <vt:lpstr>AI assisting or bypassing learning?</vt:lpstr>
      <vt:lpstr>Activity</vt:lpstr>
      <vt:lpstr>Activity</vt:lpstr>
      <vt:lpstr>Activity</vt:lpstr>
      <vt:lpstr>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148</cp:revision>
  <dcterms:created xsi:type="dcterms:W3CDTF">2024-04-12T09:20:48Z</dcterms:created>
  <dcterms:modified xsi:type="dcterms:W3CDTF">2025-12-10T14:11:29Z</dcterms:modified>
</cp:coreProperties>
</file>